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6"/>
  </p:notesMasterIdLst>
  <p:sldIdLst>
    <p:sldId id="270" r:id="rId2"/>
    <p:sldId id="290" r:id="rId3"/>
    <p:sldId id="291" r:id="rId4"/>
    <p:sldId id="292" r:id="rId5"/>
    <p:sldId id="275" r:id="rId6"/>
    <p:sldId id="310" r:id="rId7"/>
    <p:sldId id="302" r:id="rId8"/>
    <p:sldId id="312" r:id="rId9"/>
    <p:sldId id="305" r:id="rId10"/>
    <p:sldId id="306" r:id="rId11"/>
    <p:sldId id="311" r:id="rId12"/>
    <p:sldId id="281" r:id="rId13"/>
    <p:sldId id="304" r:id="rId14"/>
    <p:sldId id="286" r:id="rId1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33" autoAdjust="0"/>
    <p:restoredTop sz="73399" autoAdjust="0"/>
  </p:normalViewPr>
  <p:slideViewPr>
    <p:cSldViewPr snapToGrid="0">
      <p:cViewPr varScale="1">
        <p:scale>
          <a:sx n="64" d="100"/>
          <a:sy n="64" d="100"/>
        </p:scale>
        <p:origin x="100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26"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15BC96-3480-4715-94DE-10149C65B4BF}" type="datetimeFigureOut">
              <a:rPr lang="zh-TW" altLang="en-US" smtClean="0"/>
              <a:t>2017/11/14</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8C180B-36D6-4A4E-B0EC-84288F8E0E8C}" type="slidenum">
              <a:rPr lang="zh-TW" altLang="en-US" smtClean="0"/>
              <a:t>‹#›</a:t>
            </a:fld>
            <a:endParaRPr lang="zh-TW" altLang="en-US"/>
          </a:p>
        </p:txBody>
      </p:sp>
    </p:spTree>
    <p:extLst>
      <p:ext uri="{BB962C8B-B14F-4D97-AF65-F5344CB8AC3E}">
        <p14:creationId xmlns:p14="http://schemas.microsoft.com/office/powerpoint/2010/main" val="2780325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0421393-4BE9-4A84-B534-6CF6B715BE39}" type="slidenum">
              <a:rPr lang="en-US" altLang="zh-TW" smtClean="0">
                <a:ea typeface="新細明體" charset="-120"/>
              </a:rPr>
              <a:pPr/>
              <a:t>1</a:t>
            </a:fld>
            <a:endParaRPr lang="en-US" altLang="zh-TW">
              <a:ea typeface="新細明體" charset="-120"/>
            </a:endParaRPr>
          </a:p>
        </p:txBody>
      </p:sp>
      <p:sp>
        <p:nvSpPr>
          <p:cNvPr id="47107" name="Rectangle 3"/>
          <p:cNvSpPr>
            <a:spLocks noGrp="1" noChangeArrowheads="1"/>
          </p:cNvSpPr>
          <p:nvPr>
            <p:ph type="dt" sz="quarter" idx="1"/>
          </p:nvPr>
        </p:nvSpPr>
        <p:spPr>
          <a:noFill/>
        </p:spPr>
        <p:txBody>
          <a:bodyPr/>
          <a:lstStyle/>
          <a:p>
            <a:fld id="{49264F53-86C4-45E2-8F4B-DF0EB8FF6872}" type="datetime1">
              <a:rPr lang="zh-TW" altLang="en-US" smtClean="0">
                <a:ea typeface="新細明體" charset="-120"/>
              </a:rPr>
              <a:pPr/>
              <a:t>2017/11/14</a:t>
            </a:fld>
            <a:endParaRPr lang="en-US" altLang="zh-TW">
              <a:ea typeface="新細明體" charset="-120"/>
            </a:endParaRPr>
          </a:p>
        </p:txBody>
      </p:sp>
      <p:sp>
        <p:nvSpPr>
          <p:cNvPr id="47108" name="Rectangle 6"/>
          <p:cNvSpPr>
            <a:spLocks noGrp="1" noChangeArrowheads="1"/>
          </p:cNvSpPr>
          <p:nvPr>
            <p:ph type="ftr" sz="quarter" idx="4"/>
          </p:nvPr>
        </p:nvSpPr>
        <p:spPr>
          <a:noFill/>
        </p:spPr>
        <p:txBody>
          <a:bodyPr/>
          <a:lstStyle/>
          <a:p>
            <a:r>
              <a:rPr lang="en-US" altLang="zh-TW">
                <a:ea typeface="新細明體" charset="-120"/>
              </a:rPr>
              <a:t>CSIE CIAL Lab</a:t>
            </a:r>
          </a:p>
        </p:txBody>
      </p:sp>
      <p:sp>
        <p:nvSpPr>
          <p:cNvPr id="47109" name="Rectangle 7"/>
          <p:cNvSpPr txBox="1">
            <a:spLocks noGrp="1" noChangeArrowheads="1"/>
          </p:cNvSpPr>
          <p:nvPr/>
        </p:nvSpPr>
        <p:spPr bwMode="auto">
          <a:xfrm>
            <a:off x="5591175" y="6456363"/>
            <a:ext cx="4281488" cy="339725"/>
          </a:xfrm>
          <a:prstGeom prst="rect">
            <a:avLst/>
          </a:prstGeom>
          <a:noFill/>
          <a:ln w="9525">
            <a:noFill/>
            <a:miter lim="800000"/>
            <a:headEnd/>
            <a:tailEnd/>
          </a:ln>
        </p:spPr>
        <p:txBody>
          <a:bodyPr anchor="b"/>
          <a:lstStyle/>
          <a:p>
            <a:pPr algn="r"/>
            <a:fld id="{117EA4F4-16F5-4514-AD26-7BFFB727619B}" type="slidenum">
              <a:rPr lang="en-US" altLang="zh-TW" sz="1200"/>
              <a:pPr algn="r"/>
              <a:t>1</a:t>
            </a:fld>
            <a:endParaRPr lang="en-US" altLang="zh-TW" sz="1200"/>
          </a:p>
        </p:txBody>
      </p:sp>
      <p:sp>
        <p:nvSpPr>
          <p:cNvPr id="47110" name="Rectangle 2"/>
          <p:cNvSpPr>
            <a:spLocks noGrp="1" noRot="1" noChangeAspect="1" noChangeArrowheads="1" noTextEdit="1"/>
          </p:cNvSpPr>
          <p:nvPr>
            <p:ph type="sldImg"/>
          </p:nvPr>
        </p:nvSpPr>
        <p:spPr>
          <a:xfrm>
            <a:off x="2646363" y="508000"/>
            <a:ext cx="4530725" cy="2549525"/>
          </a:xfrm>
          <a:ln/>
        </p:spPr>
      </p:sp>
      <p:sp>
        <p:nvSpPr>
          <p:cNvPr id="47111" name="Rectangle 3"/>
          <p:cNvSpPr>
            <a:spLocks noGrp="1" noChangeArrowheads="1"/>
          </p:cNvSpPr>
          <p:nvPr>
            <p:ph type="body" idx="1"/>
          </p:nvPr>
        </p:nvSpPr>
        <p:spPr>
          <a:noFill/>
          <a:ln/>
        </p:spPr>
        <p:txBody>
          <a:bodyPr/>
          <a:lstStyle/>
          <a:p>
            <a:pPr eaLnBrk="1" hangingPunct="1"/>
            <a:endParaRPr lang="en-US" altLang="zh-TW" dirty="0">
              <a:ea typeface="新細明體" charset="-120"/>
            </a:endParaRPr>
          </a:p>
        </p:txBody>
      </p:sp>
    </p:spTree>
    <p:extLst>
      <p:ext uri="{BB962C8B-B14F-4D97-AF65-F5344CB8AC3E}">
        <p14:creationId xmlns:p14="http://schemas.microsoft.com/office/powerpoint/2010/main" val="20246219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2017/11/15</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10</a:t>
            </a:fld>
            <a:endParaRPr lang="en-US" altLang="zh-TW"/>
          </a:p>
        </p:txBody>
      </p:sp>
    </p:spTree>
    <p:extLst>
      <p:ext uri="{BB962C8B-B14F-4D97-AF65-F5344CB8AC3E}">
        <p14:creationId xmlns:p14="http://schemas.microsoft.com/office/powerpoint/2010/main" val="1866585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8D5DB28-4EE7-4628-9EF2-E461C4B4F2BD}" type="slidenum">
              <a:rPr lang="en-US" altLang="zh-TW" smtClean="0">
                <a:ea typeface="新細明體" charset="-120"/>
              </a:rPr>
              <a:pPr/>
              <a:t>11</a:t>
            </a:fld>
            <a:endParaRPr lang="en-US" altLang="zh-TW">
              <a:ea typeface="新細明體" charset="-120"/>
            </a:endParaRPr>
          </a:p>
        </p:txBody>
      </p:sp>
      <p:sp>
        <p:nvSpPr>
          <p:cNvPr id="48131" name="Rectangle 3"/>
          <p:cNvSpPr>
            <a:spLocks noGrp="1" noChangeArrowheads="1"/>
          </p:cNvSpPr>
          <p:nvPr>
            <p:ph type="dt" sz="quarter" idx="1"/>
          </p:nvPr>
        </p:nvSpPr>
        <p:spPr>
          <a:noFill/>
        </p:spPr>
        <p:txBody>
          <a:bodyPr/>
          <a:lstStyle/>
          <a:p>
            <a:fld id="{01D75DFE-1539-42EB-86B6-32B287A619C6}" type="datetime1">
              <a:rPr lang="zh-TW" altLang="en-US" smtClean="0">
                <a:ea typeface="新細明體" charset="-120"/>
              </a:rPr>
              <a:pPr/>
              <a:t>2017/11/15</a:t>
            </a:fld>
            <a:endParaRPr lang="en-US" altLang="zh-TW">
              <a:ea typeface="新細明體" charset="-120"/>
            </a:endParaRPr>
          </a:p>
        </p:txBody>
      </p:sp>
      <p:sp>
        <p:nvSpPr>
          <p:cNvPr id="48132" name="Rectangle 6"/>
          <p:cNvSpPr>
            <a:spLocks noGrp="1" noChangeArrowheads="1"/>
          </p:cNvSpPr>
          <p:nvPr>
            <p:ph type="ftr" sz="quarter" idx="4"/>
          </p:nvPr>
        </p:nvSpPr>
        <p:spPr>
          <a:noFill/>
        </p:spPr>
        <p:txBody>
          <a:bodyPr/>
          <a:lstStyle/>
          <a:p>
            <a:r>
              <a:rPr lang="en-US" altLang="zh-TW">
                <a:ea typeface="新細明體" charset="-120"/>
              </a:rPr>
              <a:t>CSIE CIAL Lab</a:t>
            </a:r>
          </a:p>
        </p:txBody>
      </p:sp>
      <p:sp>
        <p:nvSpPr>
          <p:cNvPr id="48133" name="Rectangle 7"/>
          <p:cNvSpPr txBox="1">
            <a:spLocks noGrp="1" noChangeArrowheads="1"/>
          </p:cNvSpPr>
          <p:nvPr/>
        </p:nvSpPr>
        <p:spPr bwMode="auto">
          <a:xfrm>
            <a:off x="5591175" y="6456363"/>
            <a:ext cx="4281488" cy="339725"/>
          </a:xfrm>
          <a:prstGeom prst="rect">
            <a:avLst/>
          </a:prstGeom>
          <a:noFill/>
          <a:ln w="9525">
            <a:noFill/>
            <a:miter lim="800000"/>
            <a:headEnd/>
            <a:tailEnd/>
          </a:ln>
        </p:spPr>
        <p:txBody>
          <a:bodyPr anchor="b"/>
          <a:lstStyle/>
          <a:p>
            <a:pPr algn="r"/>
            <a:fld id="{38C8E7FE-C26F-4A4F-BFBF-8B104242BBA3}" type="slidenum">
              <a:rPr lang="en-US" altLang="zh-TW" sz="1200"/>
              <a:pPr algn="r"/>
              <a:t>11</a:t>
            </a:fld>
            <a:endParaRPr lang="en-US" altLang="zh-TW" sz="1200"/>
          </a:p>
        </p:txBody>
      </p:sp>
      <p:sp>
        <p:nvSpPr>
          <p:cNvPr id="48134" name="Rectangle 2"/>
          <p:cNvSpPr>
            <a:spLocks noGrp="1" noRot="1" noChangeAspect="1" noChangeArrowheads="1" noTextEdit="1"/>
          </p:cNvSpPr>
          <p:nvPr>
            <p:ph type="sldImg"/>
          </p:nvPr>
        </p:nvSpPr>
        <p:spPr>
          <a:xfrm>
            <a:off x="2671763" y="509588"/>
            <a:ext cx="4530725" cy="2549525"/>
          </a:xfrm>
          <a:ln/>
        </p:spPr>
      </p:sp>
      <p:sp>
        <p:nvSpPr>
          <p:cNvPr id="48135" name="Rectangle 3"/>
          <p:cNvSpPr>
            <a:spLocks noGrp="1" noChangeArrowheads="1"/>
          </p:cNvSpPr>
          <p:nvPr>
            <p:ph type="body" idx="1"/>
          </p:nvPr>
        </p:nvSpPr>
        <p:spPr>
          <a:noFill/>
          <a:ln/>
        </p:spPr>
        <p:txBody>
          <a:bodyPr/>
          <a:lstStyle/>
          <a:p>
            <a:pPr eaLnBrk="1" hangingPunct="1"/>
            <a:endParaRPr lang="zh-TW" altLang="en-US" dirty="0">
              <a:ea typeface="新細明體" charset="-120"/>
            </a:endParaRPr>
          </a:p>
        </p:txBody>
      </p:sp>
    </p:spTree>
    <p:extLst>
      <p:ext uri="{BB962C8B-B14F-4D97-AF65-F5344CB8AC3E}">
        <p14:creationId xmlns:p14="http://schemas.microsoft.com/office/powerpoint/2010/main" val="166984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2017/11/15</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12</a:t>
            </a:fld>
            <a:endParaRPr lang="en-US" altLang="zh-TW"/>
          </a:p>
        </p:txBody>
      </p:sp>
    </p:spTree>
    <p:extLst>
      <p:ext uri="{BB962C8B-B14F-4D97-AF65-F5344CB8AC3E}">
        <p14:creationId xmlns:p14="http://schemas.microsoft.com/office/powerpoint/2010/main" val="1289139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sz="1050" baseline="0" dirty="0" err="1"/>
              <a:t>Host_iface</a:t>
            </a:r>
            <a:r>
              <a:rPr lang="zh-TW" altLang="en-US" sz="1050" baseline="0" dirty="0"/>
              <a:t>則是處理那些由軟體端修改的</a:t>
            </a:r>
            <a:r>
              <a:rPr lang="en-US" altLang="zh-TW" sz="1050" baseline="0" dirty="0"/>
              <a:t>Register</a:t>
            </a:r>
            <a:r>
              <a:rPr lang="zh-TW" altLang="en-US" sz="1050" baseline="0" dirty="0"/>
              <a:t>值，把他寫入硬體的</a:t>
            </a:r>
            <a:r>
              <a:rPr lang="en-US" altLang="zh-TW" sz="1050" baseline="0" dirty="0"/>
              <a:t>Register</a:t>
            </a:r>
            <a:r>
              <a:rPr lang="zh-TW" altLang="en-US" sz="1050" baseline="0" dirty="0"/>
              <a:t>中</a:t>
            </a: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2017/11/15</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13</a:t>
            </a:fld>
            <a:endParaRPr lang="en-US" altLang="zh-TW"/>
          </a:p>
        </p:txBody>
      </p:sp>
    </p:spTree>
    <p:extLst>
      <p:ext uri="{BB962C8B-B14F-4D97-AF65-F5344CB8AC3E}">
        <p14:creationId xmlns:p14="http://schemas.microsoft.com/office/powerpoint/2010/main" val="8277797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sz="900" dirty="0"/>
              <a:t/>
            </a:r>
            <a:br>
              <a:rPr lang="zh-TW" altLang="en-US" sz="900" dirty="0"/>
            </a:br>
            <a:r>
              <a:rPr lang="zh-TW" altLang="zh-TW" sz="900" dirty="0" smtClean="0"/>
              <a:t>如果</a:t>
            </a:r>
            <a:r>
              <a:rPr lang="en-US" altLang="zh-TW" sz="900" dirty="0" smtClean="0"/>
              <a:t>user</a:t>
            </a:r>
            <a:r>
              <a:rPr lang="zh-TW" altLang="en-US" sz="900" dirty="0" smtClean="0"/>
              <a:t>指定</a:t>
            </a:r>
            <a:r>
              <a:rPr lang="zh-TW" altLang="zh-TW" sz="900" dirty="0" smtClean="0"/>
              <a:t>了</a:t>
            </a:r>
            <a:r>
              <a:rPr lang="zh-TW" altLang="en-US" sz="900" dirty="0" smtClean="0"/>
              <a:t>某個</a:t>
            </a:r>
            <a:r>
              <a:rPr lang="zh-TW" altLang="zh-TW" sz="900" dirty="0" smtClean="0"/>
              <a:t>pad</a:t>
            </a:r>
            <a:r>
              <a:rPr lang="en-US" altLang="zh-TW" sz="900" dirty="0" smtClean="0"/>
              <a:t>(</a:t>
            </a:r>
            <a:r>
              <a:rPr lang="en-US" altLang="zh-TW" sz="900" dirty="0" err="1" smtClean="0"/>
              <a:t>Pcap</a:t>
            </a:r>
            <a:r>
              <a:rPr lang="zh-TW" altLang="en-US" sz="900" dirty="0" smtClean="0"/>
              <a:t>中某個</a:t>
            </a:r>
            <a:r>
              <a:rPr lang="en-US" altLang="zh-TW" sz="900" dirty="0" smtClean="0"/>
              <a:t>Packet</a:t>
            </a:r>
            <a:r>
              <a:rPr lang="zh-TW" altLang="en-US" sz="900" dirty="0" smtClean="0"/>
              <a:t>段</a:t>
            </a:r>
            <a:r>
              <a:rPr lang="en-US" altLang="zh-TW" sz="900" dirty="0" smtClean="0"/>
              <a:t>)</a:t>
            </a:r>
            <a:r>
              <a:rPr lang="zh-TW" altLang="zh-TW" sz="900" dirty="0" smtClean="0"/>
              <a:t>，則它將包含在模塊頭中</a:t>
            </a:r>
            <a:endParaRPr lang="en-US" altLang="zh-TW" sz="900" baseline="0" dirty="0"/>
          </a:p>
          <a:p>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2017/11/15</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14</a:t>
            </a:fld>
            <a:endParaRPr lang="en-US" altLang="zh-TW"/>
          </a:p>
        </p:txBody>
      </p:sp>
    </p:spTree>
    <p:extLst>
      <p:ext uri="{BB962C8B-B14F-4D97-AF65-F5344CB8AC3E}">
        <p14:creationId xmlns:p14="http://schemas.microsoft.com/office/powerpoint/2010/main" val="1938489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8D5DB28-4EE7-4628-9EF2-E461C4B4F2BD}" type="slidenum">
              <a:rPr lang="en-US" altLang="zh-TW" smtClean="0">
                <a:ea typeface="新細明體" charset="-120"/>
              </a:rPr>
              <a:pPr/>
              <a:t>2</a:t>
            </a:fld>
            <a:endParaRPr lang="en-US" altLang="zh-TW">
              <a:ea typeface="新細明體" charset="-120"/>
            </a:endParaRPr>
          </a:p>
        </p:txBody>
      </p:sp>
      <p:sp>
        <p:nvSpPr>
          <p:cNvPr id="48131" name="Rectangle 3"/>
          <p:cNvSpPr>
            <a:spLocks noGrp="1" noChangeArrowheads="1"/>
          </p:cNvSpPr>
          <p:nvPr>
            <p:ph type="dt" sz="quarter" idx="1"/>
          </p:nvPr>
        </p:nvSpPr>
        <p:spPr>
          <a:noFill/>
        </p:spPr>
        <p:txBody>
          <a:bodyPr/>
          <a:lstStyle/>
          <a:p>
            <a:fld id="{01D75DFE-1539-42EB-86B6-32B287A619C6}" type="datetime1">
              <a:rPr lang="zh-TW" altLang="en-US" smtClean="0">
                <a:ea typeface="新細明體" charset="-120"/>
              </a:rPr>
              <a:pPr/>
              <a:t>2017/11/14</a:t>
            </a:fld>
            <a:endParaRPr lang="en-US" altLang="zh-TW">
              <a:ea typeface="新細明體" charset="-120"/>
            </a:endParaRPr>
          </a:p>
        </p:txBody>
      </p:sp>
      <p:sp>
        <p:nvSpPr>
          <p:cNvPr id="48132" name="Rectangle 6"/>
          <p:cNvSpPr>
            <a:spLocks noGrp="1" noChangeArrowheads="1"/>
          </p:cNvSpPr>
          <p:nvPr>
            <p:ph type="ftr" sz="quarter" idx="4"/>
          </p:nvPr>
        </p:nvSpPr>
        <p:spPr>
          <a:noFill/>
        </p:spPr>
        <p:txBody>
          <a:bodyPr/>
          <a:lstStyle/>
          <a:p>
            <a:r>
              <a:rPr lang="en-US" altLang="zh-TW">
                <a:ea typeface="新細明體" charset="-120"/>
              </a:rPr>
              <a:t>CSIE CIAL Lab</a:t>
            </a:r>
          </a:p>
        </p:txBody>
      </p:sp>
      <p:sp>
        <p:nvSpPr>
          <p:cNvPr id="48133" name="Rectangle 7"/>
          <p:cNvSpPr txBox="1">
            <a:spLocks noGrp="1" noChangeArrowheads="1"/>
          </p:cNvSpPr>
          <p:nvPr/>
        </p:nvSpPr>
        <p:spPr bwMode="auto">
          <a:xfrm>
            <a:off x="5591175" y="6456363"/>
            <a:ext cx="4281488" cy="339725"/>
          </a:xfrm>
          <a:prstGeom prst="rect">
            <a:avLst/>
          </a:prstGeom>
          <a:noFill/>
          <a:ln w="9525">
            <a:noFill/>
            <a:miter lim="800000"/>
            <a:headEnd/>
            <a:tailEnd/>
          </a:ln>
        </p:spPr>
        <p:txBody>
          <a:bodyPr anchor="b"/>
          <a:lstStyle/>
          <a:p>
            <a:pPr algn="r"/>
            <a:fld id="{38C8E7FE-C26F-4A4F-BFBF-8B104242BBA3}" type="slidenum">
              <a:rPr lang="en-US" altLang="zh-TW" sz="1200"/>
              <a:pPr algn="r"/>
              <a:t>2</a:t>
            </a:fld>
            <a:endParaRPr lang="en-US" altLang="zh-TW" sz="1200"/>
          </a:p>
        </p:txBody>
      </p:sp>
      <p:sp>
        <p:nvSpPr>
          <p:cNvPr id="48134" name="Rectangle 2"/>
          <p:cNvSpPr>
            <a:spLocks noGrp="1" noRot="1" noChangeAspect="1" noChangeArrowheads="1" noTextEdit="1"/>
          </p:cNvSpPr>
          <p:nvPr>
            <p:ph type="sldImg"/>
          </p:nvPr>
        </p:nvSpPr>
        <p:spPr>
          <a:xfrm>
            <a:off x="2671763" y="509588"/>
            <a:ext cx="4530725" cy="2549525"/>
          </a:xfrm>
          <a:ln/>
        </p:spPr>
      </p:sp>
      <p:sp>
        <p:nvSpPr>
          <p:cNvPr id="48135" name="Rectangle 3"/>
          <p:cNvSpPr>
            <a:spLocks noGrp="1" noChangeArrowheads="1"/>
          </p:cNvSpPr>
          <p:nvPr>
            <p:ph type="body" idx="1"/>
          </p:nvPr>
        </p:nvSpPr>
        <p:spPr>
          <a:noFill/>
          <a:ln/>
        </p:spPr>
        <p:txBody>
          <a:bodyPr/>
          <a:lstStyle/>
          <a:p>
            <a:pPr eaLnBrk="1" hangingPunct="1"/>
            <a:endParaRPr lang="zh-TW" altLang="en-US" dirty="0">
              <a:ea typeface="新細明體" charset="-120"/>
            </a:endParaRPr>
          </a:p>
        </p:txBody>
      </p:sp>
    </p:spTree>
    <p:extLst>
      <p:ext uri="{BB962C8B-B14F-4D97-AF65-F5344CB8AC3E}">
        <p14:creationId xmlns:p14="http://schemas.microsoft.com/office/powerpoint/2010/main" val="3649275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lang="zh-TW" altLang="zh-TW" dirty="0" smtClean="0"/>
              <a:t>過濾幾個數據包時，所有</a:t>
            </a:r>
            <a:r>
              <a:rPr lang="zh-TW" altLang="en-US" dirty="0" smtClean="0"/>
              <a:t>通過</a:t>
            </a:r>
            <a:r>
              <a:rPr lang="en-US" altLang="zh-TW" dirty="0" smtClean="0"/>
              <a:t>link</a:t>
            </a:r>
            <a:r>
              <a:rPr lang="zh-TW" altLang="en-US" dirty="0" smtClean="0"/>
              <a:t>的</a:t>
            </a:r>
            <a:r>
              <a:rPr lang="zh-TW" altLang="zh-TW" dirty="0" smtClean="0"/>
              <a:t>數據包必須檢查</a:t>
            </a:r>
            <a:r>
              <a:rPr lang="en-US" altLang="zh-TW" dirty="0" smtClean="0"/>
              <a:t>filter</a:t>
            </a:r>
            <a:r>
              <a:rPr lang="zh-TW" altLang="en-US" dirty="0" smtClean="0"/>
              <a:t>為</a:t>
            </a:r>
            <a:r>
              <a:rPr lang="zh-TW" altLang="zh-TW" dirty="0" smtClean="0"/>
              <a:t> 正常運行</a:t>
            </a:r>
            <a:r>
              <a:rPr lang="zh-TW" altLang="en-US" dirty="0" smtClean="0"/>
              <a:t>的</a:t>
            </a:r>
            <a:endParaRPr lang="en-US" altLang="zh-TW"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2017/11/15</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3</a:t>
            </a:fld>
            <a:endParaRPr lang="en-US" altLang="zh-TW"/>
          </a:p>
        </p:txBody>
      </p:sp>
    </p:spTree>
    <p:extLst>
      <p:ext uri="{BB962C8B-B14F-4D97-AF65-F5344CB8AC3E}">
        <p14:creationId xmlns:p14="http://schemas.microsoft.com/office/powerpoint/2010/main" val="1691034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8D5DB28-4EE7-4628-9EF2-E461C4B4F2BD}" type="slidenum">
              <a:rPr lang="en-US" altLang="zh-TW" smtClean="0">
                <a:ea typeface="新細明體" charset="-120"/>
              </a:rPr>
              <a:pPr/>
              <a:t>4</a:t>
            </a:fld>
            <a:endParaRPr lang="en-US" altLang="zh-TW">
              <a:ea typeface="新細明體" charset="-120"/>
            </a:endParaRPr>
          </a:p>
        </p:txBody>
      </p:sp>
      <p:sp>
        <p:nvSpPr>
          <p:cNvPr id="48131" name="Rectangle 3"/>
          <p:cNvSpPr>
            <a:spLocks noGrp="1" noChangeArrowheads="1"/>
          </p:cNvSpPr>
          <p:nvPr>
            <p:ph type="dt" sz="quarter" idx="1"/>
          </p:nvPr>
        </p:nvSpPr>
        <p:spPr>
          <a:noFill/>
        </p:spPr>
        <p:txBody>
          <a:bodyPr/>
          <a:lstStyle/>
          <a:p>
            <a:fld id="{01D75DFE-1539-42EB-86B6-32B287A619C6}" type="datetime1">
              <a:rPr lang="zh-TW" altLang="en-US" smtClean="0">
                <a:ea typeface="新細明體" charset="-120"/>
              </a:rPr>
              <a:pPr/>
              <a:t>2017/11/14</a:t>
            </a:fld>
            <a:endParaRPr lang="en-US" altLang="zh-TW">
              <a:ea typeface="新細明體" charset="-120"/>
            </a:endParaRPr>
          </a:p>
        </p:txBody>
      </p:sp>
      <p:sp>
        <p:nvSpPr>
          <p:cNvPr id="48132" name="Rectangle 6"/>
          <p:cNvSpPr>
            <a:spLocks noGrp="1" noChangeArrowheads="1"/>
          </p:cNvSpPr>
          <p:nvPr>
            <p:ph type="ftr" sz="quarter" idx="4"/>
          </p:nvPr>
        </p:nvSpPr>
        <p:spPr>
          <a:noFill/>
        </p:spPr>
        <p:txBody>
          <a:bodyPr/>
          <a:lstStyle/>
          <a:p>
            <a:r>
              <a:rPr lang="en-US" altLang="zh-TW">
                <a:ea typeface="新細明體" charset="-120"/>
              </a:rPr>
              <a:t>CSIE CIAL Lab</a:t>
            </a:r>
          </a:p>
        </p:txBody>
      </p:sp>
      <p:sp>
        <p:nvSpPr>
          <p:cNvPr id="48133" name="Rectangle 7"/>
          <p:cNvSpPr txBox="1">
            <a:spLocks noGrp="1" noChangeArrowheads="1"/>
          </p:cNvSpPr>
          <p:nvPr/>
        </p:nvSpPr>
        <p:spPr bwMode="auto">
          <a:xfrm>
            <a:off x="5591175" y="6456363"/>
            <a:ext cx="4281488" cy="339725"/>
          </a:xfrm>
          <a:prstGeom prst="rect">
            <a:avLst/>
          </a:prstGeom>
          <a:noFill/>
          <a:ln w="9525">
            <a:noFill/>
            <a:miter lim="800000"/>
            <a:headEnd/>
            <a:tailEnd/>
          </a:ln>
        </p:spPr>
        <p:txBody>
          <a:bodyPr anchor="b"/>
          <a:lstStyle/>
          <a:p>
            <a:pPr algn="r"/>
            <a:fld id="{38C8E7FE-C26F-4A4F-BFBF-8B104242BBA3}" type="slidenum">
              <a:rPr lang="en-US" altLang="zh-TW" sz="1200"/>
              <a:pPr algn="r"/>
              <a:t>4</a:t>
            </a:fld>
            <a:endParaRPr lang="en-US" altLang="zh-TW" sz="1200"/>
          </a:p>
        </p:txBody>
      </p:sp>
      <p:sp>
        <p:nvSpPr>
          <p:cNvPr id="48134" name="Rectangle 2"/>
          <p:cNvSpPr>
            <a:spLocks noGrp="1" noRot="1" noChangeAspect="1" noChangeArrowheads="1" noTextEdit="1"/>
          </p:cNvSpPr>
          <p:nvPr>
            <p:ph type="sldImg"/>
          </p:nvPr>
        </p:nvSpPr>
        <p:spPr>
          <a:xfrm>
            <a:off x="2671763" y="509588"/>
            <a:ext cx="4530725" cy="2549525"/>
          </a:xfrm>
          <a:ln/>
        </p:spPr>
      </p:sp>
      <p:sp>
        <p:nvSpPr>
          <p:cNvPr id="48135" name="Rectangle 3"/>
          <p:cNvSpPr>
            <a:spLocks noGrp="1" noChangeArrowheads="1"/>
          </p:cNvSpPr>
          <p:nvPr>
            <p:ph type="body" idx="1"/>
          </p:nvPr>
        </p:nvSpPr>
        <p:spPr>
          <a:noFill/>
          <a:ln/>
        </p:spPr>
        <p:txBody>
          <a:bodyPr/>
          <a:lstStyle/>
          <a:p>
            <a:pPr eaLnBrk="1" hangingPunct="1"/>
            <a:endParaRPr lang="zh-TW" altLang="en-US" dirty="0">
              <a:ea typeface="新細明體" charset="-120"/>
            </a:endParaRPr>
          </a:p>
        </p:txBody>
      </p:sp>
    </p:spTree>
    <p:extLst>
      <p:ext uri="{BB962C8B-B14F-4D97-AF65-F5344CB8AC3E}">
        <p14:creationId xmlns:p14="http://schemas.microsoft.com/office/powerpoint/2010/main" val="2262363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2017/11/14</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5</a:t>
            </a:fld>
            <a:endParaRPr lang="en-US" altLang="zh-TW"/>
          </a:p>
        </p:txBody>
      </p:sp>
    </p:spTree>
    <p:extLst>
      <p:ext uri="{BB962C8B-B14F-4D97-AF65-F5344CB8AC3E}">
        <p14:creationId xmlns:p14="http://schemas.microsoft.com/office/powerpoint/2010/main" val="4149131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2017/11/15</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6</a:t>
            </a:fld>
            <a:endParaRPr lang="en-US" altLang="zh-TW"/>
          </a:p>
        </p:txBody>
      </p:sp>
    </p:spTree>
    <p:extLst>
      <p:ext uri="{BB962C8B-B14F-4D97-AF65-F5344CB8AC3E}">
        <p14:creationId xmlns:p14="http://schemas.microsoft.com/office/powerpoint/2010/main" val="13685396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2017/11/15</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7</a:t>
            </a:fld>
            <a:endParaRPr lang="en-US" altLang="zh-TW"/>
          </a:p>
        </p:txBody>
      </p:sp>
    </p:spTree>
    <p:extLst>
      <p:ext uri="{BB962C8B-B14F-4D97-AF65-F5344CB8AC3E}">
        <p14:creationId xmlns:p14="http://schemas.microsoft.com/office/powerpoint/2010/main" val="2983202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2017/11/15</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8</a:t>
            </a:fld>
            <a:endParaRPr lang="en-US" altLang="zh-TW"/>
          </a:p>
        </p:txBody>
      </p:sp>
    </p:spTree>
    <p:extLst>
      <p:ext uri="{BB962C8B-B14F-4D97-AF65-F5344CB8AC3E}">
        <p14:creationId xmlns:p14="http://schemas.microsoft.com/office/powerpoint/2010/main" val="2578474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2017/11/15</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9</a:t>
            </a:fld>
            <a:endParaRPr lang="en-US" altLang="zh-TW"/>
          </a:p>
        </p:txBody>
      </p:sp>
    </p:spTree>
    <p:extLst>
      <p:ext uri="{BB962C8B-B14F-4D97-AF65-F5344CB8AC3E}">
        <p14:creationId xmlns:p14="http://schemas.microsoft.com/office/powerpoint/2010/main" val="2222878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AutoShape 2"/>
          <p:cNvSpPr>
            <a:spLocks noChangeArrowheads="1"/>
          </p:cNvSpPr>
          <p:nvPr/>
        </p:nvSpPr>
        <p:spPr bwMode="auto">
          <a:xfrm>
            <a:off x="304800" y="381000"/>
            <a:ext cx="11582400" cy="5638800"/>
          </a:xfrm>
          <a:prstGeom prst="roundRect">
            <a:avLst>
              <a:gd name="adj" fmla="val 7912"/>
            </a:avLst>
          </a:prstGeom>
          <a:solidFill>
            <a:schemeClr val="folHlink"/>
          </a:solidFill>
          <a:ln w="9525">
            <a:noFill/>
            <a:round/>
            <a:headEnd/>
            <a:tailEnd/>
          </a:ln>
          <a:effectLst/>
        </p:spPr>
        <p:txBody>
          <a:bodyPr wrap="none" anchor="ctr"/>
          <a:lstStyle/>
          <a:p>
            <a:pPr algn="ctr" fontAlgn="base">
              <a:spcBef>
                <a:spcPct val="0"/>
              </a:spcBef>
              <a:spcAft>
                <a:spcPct val="0"/>
              </a:spcAft>
              <a:defRPr/>
            </a:pPr>
            <a:endParaRPr lang="zh-TW" altLang="zh-TW" sz="2400">
              <a:solidFill>
                <a:srgbClr val="000000"/>
              </a:solidFill>
              <a:latin typeface="Times New Roman" pitchFamily="18" charset="0"/>
            </a:endParaRPr>
          </a:p>
        </p:txBody>
      </p:sp>
      <p:sp>
        <p:nvSpPr>
          <p:cNvPr id="5" name="AutoShape 3"/>
          <p:cNvSpPr>
            <a:spLocks noChangeArrowheads="1"/>
          </p:cNvSpPr>
          <p:nvPr/>
        </p:nvSpPr>
        <p:spPr bwMode="white">
          <a:xfrm>
            <a:off x="436035" y="488950"/>
            <a:ext cx="11247967" cy="4768850"/>
          </a:xfrm>
          <a:prstGeom prst="roundRect">
            <a:avLst>
              <a:gd name="adj" fmla="val 7310"/>
            </a:avLst>
          </a:prstGeom>
          <a:solidFill>
            <a:schemeClr val="bg1"/>
          </a:solidFill>
          <a:ln w="9525">
            <a:noFill/>
            <a:round/>
            <a:headEnd/>
            <a:tailEnd/>
          </a:ln>
          <a:effectLst/>
        </p:spPr>
        <p:txBody>
          <a:bodyPr wrap="none" anchor="ctr"/>
          <a:lstStyle/>
          <a:p>
            <a:pPr algn="ctr" fontAlgn="base">
              <a:spcBef>
                <a:spcPct val="0"/>
              </a:spcBef>
              <a:spcAft>
                <a:spcPct val="0"/>
              </a:spcAft>
              <a:defRPr/>
            </a:pPr>
            <a:endParaRPr lang="zh-TW" altLang="zh-TW" sz="2400">
              <a:solidFill>
                <a:srgbClr val="000000"/>
              </a:solidFill>
              <a:latin typeface="Times New Roman" pitchFamily="18" charset="0"/>
            </a:endParaRPr>
          </a:p>
        </p:txBody>
      </p:sp>
      <p:sp>
        <p:nvSpPr>
          <p:cNvPr id="6" name="AutoShape 4"/>
          <p:cNvSpPr>
            <a:spLocks noChangeArrowheads="1"/>
          </p:cNvSpPr>
          <p:nvPr/>
        </p:nvSpPr>
        <p:spPr bwMode="blackWhite">
          <a:xfrm>
            <a:off x="1828800" y="3338513"/>
            <a:ext cx="85344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fontAlgn="base">
              <a:spcBef>
                <a:spcPct val="0"/>
              </a:spcBef>
              <a:spcAft>
                <a:spcPct val="0"/>
              </a:spcAft>
              <a:defRPr/>
            </a:pPr>
            <a:endParaRPr lang="zh-TW" altLang="zh-TW" sz="1800">
              <a:solidFill>
                <a:srgbClr val="000000"/>
              </a:solidFill>
            </a:endParaRPr>
          </a:p>
        </p:txBody>
      </p:sp>
      <p:sp>
        <p:nvSpPr>
          <p:cNvPr id="100357" name="Rectangle 5"/>
          <p:cNvSpPr>
            <a:spLocks noGrp="1" noChangeArrowheads="1"/>
          </p:cNvSpPr>
          <p:nvPr>
            <p:ph type="ctrTitle"/>
          </p:nvPr>
        </p:nvSpPr>
        <p:spPr>
          <a:xfrm>
            <a:off x="914400" y="857250"/>
            <a:ext cx="10363200" cy="2266950"/>
          </a:xfrm>
        </p:spPr>
        <p:txBody>
          <a:bodyPr anchor="ctr" anchorCtr="1"/>
          <a:lstStyle>
            <a:lvl1pPr algn="ctr">
              <a:defRPr sz="4100" i="1"/>
            </a:lvl1pPr>
          </a:lstStyle>
          <a:p>
            <a:r>
              <a:rPr lang="zh-TW" altLang="en-US"/>
              <a:t>按一下以編輯母片標題樣式</a:t>
            </a:r>
          </a:p>
        </p:txBody>
      </p:sp>
      <p:sp>
        <p:nvSpPr>
          <p:cNvPr id="100358" name="Rectangle 6"/>
          <p:cNvSpPr>
            <a:spLocks noGrp="1" noChangeArrowheads="1"/>
          </p:cNvSpPr>
          <p:nvPr>
            <p:ph type="subTitle" idx="1"/>
          </p:nvPr>
        </p:nvSpPr>
        <p:spPr>
          <a:xfrm>
            <a:off x="2336800" y="3567113"/>
            <a:ext cx="7213600" cy="1905000"/>
          </a:xfrm>
        </p:spPr>
        <p:txBody>
          <a:bodyPr anchor="ctr"/>
          <a:lstStyle>
            <a:lvl1pPr marL="0" indent="0" algn="ctr">
              <a:buFont typeface="Wingdings" pitchFamily="2" charset="2"/>
              <a:buNone/>
              <a:defRPr sz="3300"/>
            </a:lvl1pPr>
          </a:lstStyle>
          <a:p>
            <a:r>
              <a:rPr lang="zh-TW" altLang="en-US"/>
              <a:t>按一下以編輯母片副標題樣式</a:t>
            </a:r>
          </a:p>
        </p:txBody>
      </p:sp>
      <p:sp>
        <p:nvSpPr>
          <p:cNvPr id="7" name="Rectangle 7"/>
          <p:cNvSpPr>
            <a:spLocks noGrp="1" noChangeArrowheads="1"/>
          </p:cNvSpPr>
          <p:nvPr>
            <p:ph type="dt" sz="half" idx="10"/>
          </p:nvPr>
        </p:nvSpPr>
        <p:spPr/>
        <p:txBody>
          <a:bodyPr/>
          <a:lstStyle>
            <a:lvl1pPr>
              <a:defRPr/>
            </a:lvl1pPr>
          </a:lstStyle>
          <a:p>
            <a:pPr>
              <a:defRPr/>
            </a:pPr>
            <a:fld id="{0049C1BB-CC7F-46DA-99A5-D098110A1986}" type="datetime1">
              <a:rPr lang="zh-TW" altLang="en-US" smtClean="0">
                <a:solidFill>
                  <a:srgbClr val="000000"/>
                </a:solidFill>
              </a:rPr>
              <a:pPr>
                <a:defRPr/>
              </a:pPr>
              <a:t>2017/11/14</a:t>
            </a:fld>
            <a:endParaRPr lang="en-US" altLang="zh-TW">
              <a:solidFill>
                <a:srgbClr val="000000"/>
              </a:solidFill>
            </a:endParaRPr>
          </a:p>
        </p:txBody>
      </p:sp>
      <p:sp>
        <p:nvSpPr>
          <p:cNvPr id="8" name="Rectangle 8"/>
          <p:cNvSpPr>
            <a:spLocks noGrp="1" noChangeArrowheads="1"/>
          </p:cNvSpPr>
          <p:nvPr>
            <p:ph type="ftr" sz="quarter" idx="11"/>
          </p:nvPr>
        </p:nvSpPr>
        <p:spPr>
          <a:xfrm>
            <a:off x="3790953" y="6308725"/>
            <a:ext cx="5378449" cy="457200"/>
          </a:xfrm>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9" name="Rectangle 9"/>
          <p:cNvSpPr>
            <a:spLocks noGrp="1" noChangeArrowheads="1"/>
          </p:cNvSpPr>
          <p:nvPr>
            <p:ph type="sldNum" sz="quarter" idx="12"/>
          </p:nvPr>
        </p:nvSpPr>
        <p:spPr/>
        <p:txBody>
          <a:bodyPr/>
          <a:lstStyle>
            <a:lvl1pPr>
              <a:defRPr/>
            </a:lvl1pPr>
          </a:lstStyle>
          <a:p>
            <a:pPr>
              <a:defRPr/>
            </a:pPr>
            <a:fld id="{0BCB51B4-183E-4E10-982A-F8ADEB5677EF}"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550955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8C642492-EE79-40F6-99D3-4F021E9C22AE}" type="datetime1">
              <a:rPr lang="zh-TW" altLang="en-US" smtClean="0">
                <a:solidFill>
                  <a:srgbClr val="000000"/>
                </a:solidFill>
              </a:rPr>
              <a:pPr>
                <a:defRPr/>
              </a:pPr>
              <a:t>2017/11/14</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2B5E40B2-F2AD-41DE-B708-423A882E3E68}"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10709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12200" y="549277"/>
            <a:ext cx="2565401" cy="53943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1016001" y="549277"/>
            <a:ext cx="7493001" cy="53943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C37EBE28-ED62-4873-9AC6-4FE5350B9595}" type="datetime1">
              <a:rPr lang="zh-TW" altLang="en-US" smtClean="0">
                <a:solidFill>
                  <a:srgbClr val="000000"/>
                </a:solidFill>
              </a:rPr>
              <a:pPr>
                <a:defRPr/>
              </a:pPr>
              <a:t>2017/11/14</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0DC5751B-C4D5-439A-9FDB-E9D5E174AEED}"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982180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1016000" y="549276"/>
            <a:ext cx="10261600" cy="592138"/>
          </a:xfrm>
        </p:spPr>
        <p:txBody>
          <a:bodyPr/>
          <a:lstStyle/>
          <a:p>
            <a:r>
              <a:rPr lang="zh-TW" altLang="en-US"/>
              <a:t>按一下以編輯母片標題樣式</a:t>
            </a:r>
          </a:p>
        </p:txBody>
      </p:sp>
      <p:sp>
        <p:nvSpPr>
          <p:cNvPr id="3" name="文字版面配置區 2"/>
          <p:cNvSpPr>
            <a:spLocks noGrp="1"/>
          </p:cNvSpPr>
          <p:nvPr>
            <p:ph type="body" sz="half" idx="1"/>
          </p:nvPr>
        </p:nvSpPr>
        <p:spPr>
          <a:xfrm>
            <a:off x="1016001" y="1412877"/>
            <a:ext cx="50292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48401" y="1412877"/>
            <a:ext cx="50292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19E0BB31-B9B3-4B9B-9B91-1546B443FD92}" type="datetime1">
              <a:rPr lang="zh-TW" altLang="en-US" smtClean="0">
                <a:solidFill>
                  <a:srgbClr val="000000"/>
                </a:solidFill>
              </a:rPr>
              <a:pPr>
                <a:defRPr/>
              </a:pPr>
              <a:t>2017/11/14</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63BC4CF7-5A6C-4E33-AF9B-9B794BC35C5D}"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428107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1016000" y="549276"/>
            <a:ext cx="10261600" cy="592138"/>
          </a:xfrm>
        </p:spPr>
        <p:txBody>
          <a:bodyPr/>
          <a:lstStyle/>
          <a:p>
            <a:r>
              <a:rPr lang="zh-TW" altLang="en-US"/>
              <a:t>按一下以編輯母片標題樣式</a:t>
            </a:r>
          </a:p>
        </p:txBody>
      </p:sp>
      <p:sp>
        <p:nvSpPr>
          <p:cNvPr id="3" name="表格版面配置區 2"/>
          <p:cNvSpPr>
            <a:spLocks noGrp="1"/>
          </p:cNvSpPr>
          <p:nvPr>
            <p:ph type="tbl" idx="1"/>
          </p:nvPr>
        </p:nvSpPr>
        <p:spPr>
          <a:xfrm>
            <a:off x="1016000" y="1412877"/>
            <a:ext cx="10261600" cy="4530725"/>
          </a:xfrm>
        </p:spPr>
        <p:txBody>
          <a:bodyPr/>
          <a:lstStyle/>
          <a:p>
            <a:pPr lvl="0"/>
            <a:endParaRPr lang="zh-TW"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A134E8B7-DE7C-434C-957D-2AE962B037C6}" type="datetime1">
              <a:rPr lang="zh-TW" altLang="en-US" smtClean="0">
                <a:solidFill>
                  <a:srgbClr val="000000"/>
                </a:solidFill>
              </a:rPr>
              <a:pPr>
                <a:defRPr/>
              </a:pPr>
              <a:t>2017/11/14</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FE206739-5A2B-4FCC-802F-EF5B5483D62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288103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4"/>
          <p:cNvSpPr>
            <a:spLocks noGrp="1" noChangeArrowheads="1"/>
          </p:cNvSpPr>
          <p:nvPr>
            <p:ph type="dt" sz="half" idx="10"/>
          </p:nvPr>
        </p:nvSpPr>
        <p:spPr>
          <a:ln/>
        </p:spPr>
        <p:txBody>
          <a:bodyPr/>
          <a:lstStyle>
            <a:lvl1pPr>
              <a:defRPr/>
            </a:lvl1pPr>
          </a:lstStyle>
          <a:p>
            <a:pPr>
              <a:defRPr/>
            </a:pPr>
            <a:fld id="{D93821BB-8ED8-494E-BE36-EADEE5CE46D0}" type="datetime1">
              <a:rPr lang="zh-TW" altLang="en-US" smtClean="0">
                <a:solidFill>
                  <a:srgbClr val="000000"/>
                </a:solidFill>
              </a:rPr>
              <a:pPr>
                <a:defRPr/>
              </a:pPr>
              <a:t>2017/11/14</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D82417B9-C3C6-45E8-B121-E6A60661C77F}"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806567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963084" y="2906715"/>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fld id="{E133F7A5-D921-4307-AC71-0F32C57B182D}" type="datetime1">
              <a:rPr lang="zh-TW" altLang="en-US" smtClean="0">
                <a:solidFill>
                  <a:srgbClr val="000000"/>
                </a:solidFill>
              </a:rPr>
              <a:pPr>
                <a:defRPr/>
              </a:pPr>
              <a:t>2017/11/14</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AE4B5D36-B64F-491A-913F-77E371D2C53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623485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1016001" y="1412877"/>
            <a:ext cx="5029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48401" y="1412877"/>
            <a:ext cx="5029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6ACFBBB9-3F57-4C5C-A141-24853308D6E4}" type="datetime1">
              <a:rPr lang="zh-TW" altLang="en-US" smtClean="0">
                <a:solidFill>
                  <a:srgbClr val="000000"/>
                </a:solidFill>
              </a:rPr>
              <a:pPr>
                <a:defRPr/>
              </a:pPr>
              <a:t>2017/11/14</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EACF3CAA-E36D-414D-8A16-B907A847104A}"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878945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602"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fld id="{A5AE8E29-0FAA-4A84-A867-9DDF23519EBB}" type="datetime1">
              <a:rPr lang="zh-TW" altLang="en-US" smtClean="0">
                <a:solidFill>
                  <a:srgbClr val="000000"/>
                </a:solidFill>
              </a:rPr>
              <a:pPr>
                <a:defRPr/>
              </a:pPr>
              <a:t>2017/11/14</a:t>
            </a:fld>
            <a:endParaRPr lang="en-US" altLang="zh-TW">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9" name="Rectangle 6"/>
          <p:cNvSpPr>
            <a:spLocks noGrp="1" noChangeArrowheads="1"/>
          </p:cNvSpPr>
          <p:nvPr>
            <p:ph type="sldNum" sz="quarter" idx="12"/>
          </p:nvPr>
        </p:nvSpPr>
        <p:spPr>
          <a:ln/>
        </p:spPr>
        <p:txBody>
          <a:bodyPr/>
          <a:lstStyle>
            <a:lvl1pPr>
              <a:defRPr/>
            </a:lvl1pPr>
          </a:lstStyle>
          <a:p>
            <a:pPr>
              <a:defRPr/>
            </a:pPr>
            <a:fld id="{73CD90CF-0DEC-452B-AC18-876881A061F4}"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696506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fld id="{0C4C9F8F-E5DD-44A0-AE53-8028C9648465}" type="datetime1">
              <a:rPr lang="zh-TW" altLang="en-US" smtClean="0">
                <a:solidFill>
                  <a:srgbClr val="000000"/>
                </a:solidFill>
              </a:rPr>
              <a:pPr>
                <a:defRPr/>
              </a:pPr>
              <a:t>2017/11/14</a:t>
            </a:fld>
            <a:endParaRPr lang="en-US" altLang="zh-TW">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5" name="Rectangle 6"/>
          <p:cNvSpPr>
            <a:spLocks noGrp="1" noChangeArrowheads="1"/>
          </p:cNvSpPr>
          <p:nvPr>
            <p:ph type="sldNum" sz="quarter" idx="12"/>
          </p:nvPr>
        </p:nvSpPr>
        <p:spPr>
          <a:ln/>
        </p:spPr>
        <p:txBody>
          <a:bodyPr/>
          <a:lstStyle>
            <a:lvl1pPr>
              <a:defRPr/>
            </a:lvl1pPr>
          </a:lstStyle>
          <a:p>
            <a:pPr>
              <a:defRPr/>
            </a:pPr>
            <a:fld id="{07D557EE-1DC8-4293-B19C-2AA58BACF488}"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614741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8547B45-F4A3-4B7A-B411-23D3909100BB}" type="datetime1">
              <a:rPr lang="zh-TW" altLang="en-US" smtClean="0">
                <a:solidFill>
                  <a:srgbClr val="000000"/>
                </a:solidFill>
              </a:rPr>
              <a:pPr>
                <a:defRPr/>
              </a:pPr>
              <a:t>2017/11/14</a:t>
            </a:fld>
            <a:endParaRPr lang="en-US" altLang="zh-TW">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4" name="Rectangle 6"/>
          <p:cNvSpPr>
            <a:spLocks noGrp="1" noChangeArrowheads="1"/>
          </p:cNvSpPr>
          <p:nvPr>
            <p:ph type="sldNum" sz="quarter" idx="12"/>
          </p:nvPr>
        </p:nvSpPr>
        <p:spPr>
          <a:ln/>
        </p:spPr>
        <p:txBody>
          <a:bodyPr/>
          <a:lstStyle>
            <a:lvl1pPr>
              <a:defRPr/>
            </a:lvl1pPr>
          </a:lstStyle>
          <a:p>
            <a:pPr>
              <a:defRPr/>
            </a:pPr>
            <a:fld id="{F61CF7CB-F6C0-4775-8B17-98D96A821756}"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457269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2" y="273050"/>
            <a:ext cx="4011084" cy="1162050"/>
          </a:xfrm>
        </p:spPr>
        <p:txBody>
          <a:bodyPr/>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4766734" y="273052"/>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724C103A-7B23-4101-8625-5AA411B56A56}" type="datetime1">
              <a:rPr lang="zh-TW" altLang="en-US" smtClean="0">
                <a:solidFill>
                  <a:srgbClr val="000000"/>
                </a:solidFill>
              </a:rPr>
              <a:pPr>
                <a:defRPr/>
              </a:pPr>
              <a:t>2017/11/14</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A047FF8E-2AC2-477B-9E3E-1CB902FB37BC}"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693677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1"/>
            <a:ext cx="7315200" cy="566738"/>
          </a:xfrm>
        </p:spPr>
        <p:txBody>
          <a:bodyPr/>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2389717" y="536733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4228E8D5-71F9-4EFF-BFF0-D3F5F7879285}" type="datetime1">
              <a:rPr lang="zh-TW" altLang="en-US" smtClean="0">
                <a:solidFill>
                  <a:srgbClr val="000000"/>
                </a:solidFill>
              </a:rPr>
              <a:pPr>
                <a:defRPr/>
              </a:pPr>
              <a:t>2017/11/14</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2B44DF27-ED14-460D-8324-C1EC5161D69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762812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16000" y="549276"/>
            <a:ext cx="10261600" cy="5921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TW" altLang="en-US" dirty="0"/>
              <a:t>按一下以編輯母片標題樣式</a:t>
            </a:r>
          </a:p>
        </p:txBody>
      </p:sp>
      <p:sp>
        <p:nvSpPr>
          <p:cNvPr id="1027" name="Rectangle 3"/>
          <p:cNvSpPr>
            <a:spLocks noGrp="1" noChangeArrowheads="1"/>
          </p:cNvSpPr>
          <p:nvPr>
            <p:ph type="body" idx="1"/>
          </p:nvPr>
        </p:nvSpPr>
        <p:spPr bwMode="auto">
          <a:xfrm>
            <a:off x="1016000" y="1412877"/>
            <a:ext cx="10261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99332" name="Rectangle 4"/>
          <p:cNvSpPr>
            <a:spLocks noGrp="1" noChangeArrowheads="1"/>
          </p:cNvSpPr>
          <p:nvPr>
            <p:ph type="dt" sz="half" idx="2"/>
          </p:nvPr>
        </p:nvSpPr>
        <p:spPr bwMode="auto">
          <a:xfrm>
            <a:off x="1016000" y="6308725"/>
            <a:ext cx="2743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fontAlgn="base">
              <a:spcBef>
                <a:spcPct val="0"/>
              </a:spcBef>
              <a:spcAft>
                <a:spcPct val="0"/>
              </a:spcAft>
              <a:defRPr/>
            </a:pPr>
            <a:fld id="{655F67B6-7072-453E-B5EA-18AA5A4F196E}" type="datetime1">
              <a:rPr lang="zh-TW" altLang="en-US" smtClean="0">
                <a:solidFill>
                  <a:srgbClr val="000000"/>
                </a:solidFill>
              </a:rPr>
              <a:pPr fontAlgn="base">
                <a:spcBef>
                  <a:spcPct val="0"/>
                </a:spcBef>
                <a:spcAft>
                  <a:spcPct val="0"/>
                </a:spcAft>
                <a:defRPr/>
              </a:pPr>
              <a:t>2017/11/14</a:t>
            </a:fld>
            <a:endParaRPr lang="en-US" altLang="zh-TW">
              <a:solidFill>
                <a:srgbClr val="000000"/>
              </a:solidFill>
            </a:endParaRPr>
          </a:p>
        </p:txBody>
      </p:sp>
      <p:sp>
        <p:nvSpPr>
          <p:cNvPr id="99333" name="Rectangle 5"/>
          <p:cNvSpPr>
            <a:spLocks noGrp="1" noChangeArrowheads="1"/>
          </p:cNvSpPr>
          <p:nvPr>
            <p:ph type="ftr" sz="quarter" idx="3"/>
          </p:nvPr>
        </p:nvSpPr>
        <p:spPr bwMode="auto">
          <a:xfrm>
            <a:off x="3790952" y="6284913"/>
            <a:ext cx="528108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fontAlgn="base">
              <a:spcBef>
                <a:spcPct val="0"/>
              </a:spcBef>
              <a:spcAft>
                <a:spcPct val="0"/>
              </a:spcAft>
              <a:defRPr/>
            </a:pPr>
            <a:r>
              <a:rPr lang="en-US" altLang="zh-TW">
                <a:solidFill>
                  <a:srgbClr val="000000"/>
                </a:solidFill>
              </a:rPr>
              <a:t>National Cheng Kung University CSIE Computer &amp; Internet Architecture Lab </a:t>
            </a:r>
          </a:p>
        </p:txBody>
      </p:sp>
      <p:sp>
        <p:nvSpPr>
          <p:cNvPr id="99334" name="Rectangle 6"/>
          <p:cNvSpPr>
            <a:spLocks noGrp="1" noChangeArrowheads="1"/>
          </p:cNvSpPr>
          <p:nvPr>
            <p:ph type="sldNum" sz="quarter" idx="4"/>
          </p:nvPr>
        </p:nvSpPr>
        <p:spPr bwMode="auto">
          <a:xfrm>
            <a:off x="9144000" y="6308725"/>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fontAlgn="base">
              <a:spcBef>
                <a:spcPct val="0"/>
              </a:spcBef>
              <a:spcAft>
                <a:spcPct val="0"/>
              </a:spcAft>
              <a:defRPr/>
            </a:pPr>
            <a:fld id="{33782ACD-CE97-4268-B79B-28FB090A210E}" type="slidenum">
              <a:rPr lang="en-US" altLang="zh-TW">
                <a:solidFill>
                  <a:srgbClr val="000000"/>
                </a:solidFill>
              </a:rPr>
              <a:pPr fontAlgn="base">
                <a:spcBef>
                  <a:spcPct val="0"/>
                </a:spcBef>
                <a:spcAft>
                  <a:spcPct val="0"/>
                </a:spcAft>
                <a:defRPr/>
              </a:pPr>
              <a:t>‹#›</a:t>
            </a:fld>
            <a:endParaRPr lang="en-US" altLang="zh-TW">
              <a:solidFill>
                <a:srgbClr val="000000"/>
              </a:solidFill>
            </a:endParaRPr>
          </a:p>
        </p:txBody>
      </p:sp>
      <p:grpSp>
        <p:nvGrpSpPr>
          <p:cNvPr id="1031" name="Group 10"/>
          <p:cNvGrpSpPr>
            <a:grpSpLocks/>
          </p:cNvGrpSpPr>
          <p:nvPr/>
        </p:nvGrpSpPr>
        <p:grpSpPr bwMode="auto">
          <a:xfrm>
            <a:off x="224368" y="212725"/>
            <a:ext cx="11764433" cy="6096000"/>
            <a:chOff x="106" y="28"/>
            <a:chExt cx="5558" cy="3840"/>
          </a:xfrm>
        </p:grpSpPr>
        <p:sp>
          <p:nvSpPr>
            <p:cNvPr id="99336" name="AutoShape 8"/>
            <p:cNvSpPr>
              <a:spLocks noChangeArrowheads="1"/>
            </p:cNvSpPr>
            <p:nvPr/>
          </p:nvSpPr>
          <p:spPr bwMode="auto">
            <a:xfrm>
              <a:off x="106" y="28"/>
              <a:ext cx="5558" cy="3840"/>
            </a:xfrm>
            <a:prstGeom prst="roundRect">
              <a:avLst>
                <a:gd name="adj" fmla="val 11046"/>
              </a:avLst>
            </a:prstGeom>
            <a:noFill/>
            <a:ln w="28575">
              <a:solidFill>
                <a:schemeClr val="folHlink"/>
              </a:solidFill>
              <a:round/>
              <a:headEnd/>
              <a:tailEnd/>
            </a:ln>
            <a:effectLst/>
          </p:spPr>
          <p:txBody>
            <a:bodyPr wrap="none" anchor="ctr"/>
            <a:lstStyle/>
            <a:p>
              <a:pPr algn="ctr" fontAlgn="base">
                <a:spcBef>
                  <a:spcPct val="0"/>
                </a:spcBef>
                <a:spcAft>
                  <a:spcPct val="0"/>
                </a:spcAft>
                <a:defRPr/>
              </a:pPr>
              <a:endParaRPr lang="zh-TW" altLang="zh-TW" sz="2400">
                <a:solidFill>
                  <a:srgbClr val="000000"/>
                </a:solidFill>
                <a:latin typeface="Times New Roman" pitchFamily="18" charset="0"/>
              </a:endParaRPr>
            </a:p>
          </p:txBody>
        </p:sp>
        <p:sp>
          <p:nvSpPr>
            <p:cNvPr id="99337" name="Line 9"/>
            <p:cNvSpPr>
              <a:spLocks noChangeShapeType="1"/>
            </p:cNvSpPr>
            <p:nvPr/>
          </p:nvSpPr>
          <p:spPr bwMode="auto">
            <a:xfrm>
              <a:off x="480" y="709"/>
              <a:ext cx="4848" cy="0"/>
            </a:xfrm>
            <a:prstGeom prst="line">
              <a:avLst/>
            </a:prstGeom>
            <a:noFill/>
            <a:ln w="38100">
              <a:solidFill>
                <a:schemeClr val="folHlink"/>
              </a:solidFill>
              <a:round/>
              <a:headEnd/>
              <a:tailEnd/>
            </a:ln>
            <a:effectLst/>
          </p:spPr>
          <p:txBody>
            <a:bodyPr/>
            <a:lstStyle/>
            <a:p>
              <a:pPr fontAlgn="base">
                <a:spcBef>
                  <a:spcPct val="0"/>
                </a:spcBef>
                <a:spcAft>
                  <a:spcPct val="0"/>
                </a:spcAft>
                <a:defRPr/>
              </a:pPr>
              <a:endParaRPr kumimoji="1" lang="zh-TW" altLang="en-US" sz="1800">
                <a:solidFill>
                  <a:srgbClr val="000000"/>
                </a:solidFill>
              </a:endParaRPr>
            </a:p>
          </p:txBody>
        </p:sp>
      </p:grpSp>
    </p:spTree>
    <p:extLst>
      <p:ext uri="{BB962C8B-B14F-4D97-AF65-F5344CB8AC3E}">
        <p14:creationId xmlns:p14="http://schemas.microsoft.com/office/powerpoint/2010/main" val="71954146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hf hdr="0" dt="0"/>
  <p:txStyles>
    <p:titleStyle>
      <a:lvl1pPr algn="l" rtl="0" eaLnBrk="0" fontAlgn="base" hangingPunct="0">
        <a:spcBef>
          <a:spcPct val="0"/>
        </a:spcBef>
        <a:spcAft>
          <a:spcPct val="0"/>
        </a:spcAft>
        <a:defRPr kumimoji="1" sz="3300">
          <a:solidFill>
            <a:schemeClr val="tx2"/>
          </a:solidFill>
          <a:latin typeface="+mj-lt"/>
          <a:ea typeface="+mj-ea"/>
          <a:cs typeface="+mj-cs"/>
        </a:defRPr>
      </a:lvl1pPr>
      <a:lvl2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2pPr>
      <a:lvl3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3pPr>
      <a:lvl4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4pPr>
      <a:lvl5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5pPr>
      <a:lvl6pPr marL="457200" algn="l" rtl="0" fontAlgn="base">
        <a:spcBef>
          <a:spcPct val="0"/>
        </a:spcBef>
        <a:spcAft>
          <a:spcPct val="0"/>
        </a:spcAft>
        <a:defRPr kumimoji="1" sz="3300">
          <a:solidFill>
            <a:schemeClr val="tx2"/>
          </a:solidFill>
          <a:latin typeface="Arial Black" pitchFamily="34" charset="0"/>
          <a:ea typeface="新細明體" pitchFamily="18" charset="-120"/>
        </a:defRPr>
      </a:lvl6pPr>
      <a:lvl7pPr marL="914400" algn="l" rtl="0" fontAlgn="base">
        <a:spcBef>
          <a:spcPct val="0"/>
        </a:spcBef>
        <a:spcAft>
          <a:spcPct val="0"/>
        </a:spcAft>
        <a:defRPr kumimoji="1" sz="3300">
          <a:solidFill>
            <a:schemeClr val="tx2"/>
          </a:solidFill>
          <a:latin typeface="Arial Black" pitchFamily="34" charset="0"/>
          <a:ea typeface="新細明體" pitchFamily="18" charset="-120"/>
        </a:defRPr>
      </a:lvl7pPr>
      <a:lvl8pPr marL="1371600" algn="l" rtl="0" fontAlgn="base">
        <a:spcBef>
          <a:spcPct val="0"/>
        </a:spcBef>
        <a:spcAft>
          <a:spcPct val="0"/>
        </a:spcAft>
        <a:defRPr kumimoji="1" sz="3300">
          <a:solidFill>
            <a:schemeClr val="tx2"/>
          </a:solidFill>
          <a:latin typeface="Arial Black" pitchFamily="34" charset="0"/>
          <a:ea typeface="新細明體" pitchFamily="18" charset="-120"/>
        </a:defRPr>
      </a:lvl8pPr>
      <a:lvl9pPr marL="1828800" algn="l" rtl="0" fontAlgn="base">
        <a:spcBef>
          <a:spcPct val="0"/>
        </a:spcBef>
        <a:spcAft>
          <a:spcPct val="0"/>
        </a:spcAft>
        <a:defRPr kumimoji="1" sz="3300">
          <a:solidFill>
            <a:schemeClr val="tx2"/>
          </a:solidFill>
          <a:latin typeface="Arial Black" pitchFamily="34" charset="0"/>
          <a:ea typeface="新細明體" pitchFamily="18" charset="-12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2400">
          <a:solidFill>
            <a:schemeClr val="tx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lr>
          <a:schemeClr val="accent1"/>
        </a:buClr>
        <a:buSzPct val="150000"/>
        <a:buChar char="•"/>
        <a:defRPr kumimoji="1" sz="20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18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16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14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03390" y="692226"/>
            <a:ext cx="8785225" cy="1944687"/>
          </a:xfrm>
        </p:spPr>
        <p:txBody>
          <a:bodyPr/>
          <a:lstStyle/>
          <a:p>
            <a:r>
              <a:rPr lang="en-US" altLang="zh-TW" sz="2800" i="0" dirty="0">
                <a:latin typeface="Times New Roman" panose="02020603050405020304" pitchFamily="18" charset="0"/>
                <a:cs typeface="Times New Roman" panose="02020603050405020304" pitchFamily="18" charset="0"/>
              </a:rPr>
              <a:t>Dynamic Packet-filtering in High-speed Networks Using </a:t>
            </a:r>
            <a:r>
              <a:rPr lang="en-US" altLang="zh-TW" sz="2800" i="0" dirty="0" err="1">
                <a:latin typeface="Times New Roman" panose="02020603050405020304" pitchFamily="18" charset="0"/>
                <a:cs typeface="Times New Roman" panose="02020603050405020304" pitchFamily="18" charset="0"/>
              </a:rPr>
              <a:t>NetFPGAs</a:t>
            </a:r>
            <a:endParaRPr lang="zh-TW" altLang="zh-TW" sz="2800" i="0" dirty="0">
              <a:latin typeface="Times New Roman" panose="02020603050405020304" pitchFamily="18" charset="0"/>
              <a:cs typeface="Times New Roman" panose="02020603050405020304" pitchFamily="18" charset="0"/>
            </a:endParaRPr>
          </a:p>
        </p:txBody>
      </p:sp>
      <p:sp>
        <p:nvSpPr>
          <p:cNvPr id="3075" name="Rectangle 3"/>
          <p:cNvSpPr>
            <a:spLocks noGrp="1" noChangeArrowheads="1"/>
          </p:cNvSpPr>
          <p:nvPr>
            <p:ph type="subTitle" idx="1"/>
          </p:nvPr>
        </p:nvSpPr>
        <p:spPr>
          <a:xfrm>
            <a:off x="2081568" y="3118982"/>
            <a:ext cx="8244765" cy="2430048"/>
          </a:xfrm>
        </p:spPr>
        <p:txBody>
          <a:bodyPr/>
          <a:lstStyle/>
          <a:p>
            <a:pPr algn="l" eaLnBrk="1" hangingPunct="1">
              <a:lnSpc>
                <a:spcPct val="90000"/>
              </a:lnSpc>
            </a:pPr>
            <a:r>
              <a:rPr lang="en-US" altLang="zh-TW" sz="2000" dirty="0"/>
              <a:t>Authors : </a:t>
            </a:r>
            <a:r>
              <a:rPr lang="en-US" altLang="zh-TW" sz="2000" dirty="0" smtClean="0"/>
              <a:t>Felix Engelmann , Thomas </a:t>
            </a:r>
            <a:r>
              <a:rPr lang="en-US" altLang="zh-TW" sz="2000" dirty="0" err="1" smtClean="0"/>
              <a:t>Lukaseder</a:t>
            </a:r>
            <a:r>
              <a:rPr lang="en-US" altLang="zh-TW" sz="2000" dirty="0" smtClean="0"/>
              <a:t> Benjamin </a:t>
            </a:r>
            <a:r>
              <a:rPr lang="en-US" altLang="zh-TW" sz="2000" dirty="0" err="1" smtClean="0"/>
              <a:t>Erb,Rens</a:t>
            </a:r>
            <a:r>
              <a:rPr lang="en-US" altLang="zh-TW" sz="2000" dirty="0" smtClean="0"/>
              <a:t> van der </a:t>
            </a:r>
            <a:r>
              <a:rPr lang="en-US" altLang="zh-TW" sz="2000" dirty="0" err="1" smtClean="0"/>
              <a:t>Heijden,Frank</a:t>
            </a:r>
            <a:r>
              <a:rPr lang="en-US" altLang="zh-TW" sz="2000" dirty="0" smtClean="0"/>
              <a:t> </a:t>
            </a:r>
            <a:r>
              <a:rPr lang="en-US" altLang="zh-TW" sz="2000" dirty="0" err="1" smtClean="0"/>
              <a:t>Kargl</a:t>
            </a:r>
            <a:endParaRPr lang="en-US" altLang="zh-TW" sz="2000" dirty="0" smtClean="0"/>
          </a:p>
          <a:p>
            <a:pPr algn="l" eaLnBrk="1" hangingPunct="1">
              <a:lnSpc>
                <a:spcPct val="90000"/>
              </a:lnSpc>
            </a:pPr>
            <a:r>
              <a:rPr lang="en-US" altLang="zh-TW" sz="2000" dirty="0" smtClean="0"/>
              <a:t>Institute of Distributed Systems ,University of Ulm</a:t>
            </a:r>
            <a:endParaRPr lang="en-US" altLang="zh-TW" sz="2000" dirty="0"/>
          </a:p>
          <a:p>
            <a:pPr algn="l" eaLnBrk="1" hangingPunct="1">
              <a:lnSpc>
                <a:spcPct val="90000"/>
              </a:lnSpc>
            </a:pPr>
            <a:r>
              <a:rPr lang="en-US" altLang="zh-TW" sz="2000" dirty="0"/>
              <a:t>Presenter : Yi-Fang, </a:t>
            </a:r>
            <a:r>
              <a:rPr lang="en-US" altLang="zh-TW" sz="2000" dirty="0" smtClean="0"/>
              <a:t>Huang</a:t>
            </a:r>
            <a:endParaRPr lang="en-US" altLang="zh-TW" sz="2000" dirty="0"/>
          </a:p>
          <a:p>
            <a:pPr algn="l" eaLnBrk="1" hangingPunct="1">
              <a:lnSpc>
                <a:spcPct val="90000"/>
              </a:lnSpc>
            </a:pPr>
            <a:r>
              <a:rPr lang="en-US" altLang="zh-TW" sz="2000" dirty="0"/>
              <a:t>Conference </a:t>
            </a:r>
            <a:r>
              <a:rPr lang="en-US" altLang="zh-TW" sz="2000" dirty="0" smtClean="0"/>
              <a:t>:</a:t>
            </a:r>
            <a:r>
              <a:rPr lang="en-US" altLang="zh-TW" sz="2000" b="1" dirty="0"/>
              <a:t>  </a:t>
            </a:r>
            <a:r>
              <a:rPr lang="zh-TW" altLang="zh-TW" sz="2000" dirty="0"/>
              <a:t>Future Generation Communication Technology (FGCT), 2014 Third International Conference </a:t>
            </a:r>
            <a:r>
              <a:rPr lang="zh-TW" altLang="zh-TW" sz="2000" dirty="0" smtClean="0"/>
              <a:t>o</a:t>
            </a:r>
            <a:r>
              <a:rPr lang="en-US" altLang="zh-TW" sz="2000" dirty="0" smtClean="0"/>
              <a:t>n</a:t>
            </a:r>
            <a:endParaRPr lang="en-US" altLang="zh-TW" sz="2000" u="sng" dirty="0"/>
          </a:p>
        </p:txBody>
      </p:sp>
      <p:sp>
        <p:nvSpPr>
          <p:cNvPr id="3076" name="Rectangle 4"/>
          <p:cNvSpPr>
            <a:spLocks noChangeArrowheads="1"/>
          </p:cNvSpPr>
          <p:nvPr/>
        </p:nvSpPr>
        <p:spPr bwMode="auto">
          <a:xfrm>
            <a:off x="2424114" y="1403350"/>
            <a:ext cx="7559675" cy="1295400"/>
          </a:xfrm>
          <a:prstGeom prst="rect">
            <a:avLst/>
          </a:prstGeom>
          <a:noFill/>
          <a:ln w="9525">
            <a:noFill/>
            <a:miter lim="800000"/>
            <a:headEnd/>
            <a:tailEnd/>
          </a:ln>
        </p:spPr>
        <p:txBody>
          <a:bodyPr anchor="b"/>
          <a:lstStyle/>
          <a:p>
            <a:pPr algn="ctr"/>
            <a:endParaRPr lang="zh-TW" altLang="en-US" sz="2800" b="1">
              <a:solidFill>
                <a:schemeClr val="tx2"/>
              </a:solidFill>
              <a:latin typeface="Arial Black" pitchFamily="34" charset="0"/>
              <a:ea typeface="標楷體" pitchFamily="65" charset="-120"/>
            </a:endParaRPr>
          </a:p>
        </p:txBody>
      </p:sp>
    </p:spTree>
    <p:extLst>
      <p:ext uri="{BB962C8B-B14F-4D97-AF65-F5344CB8AC3E}">
        <p14:creationId xmlns:p14="http://schemas.microsoft.com/office/powerpoint/2010/main" val="516620040"/>
      </p:ext>
    </p:extLst>
  </p:cSld>
  <p:clrMapOvr>
    <a:masterClrMapping/>
  </p:clrMapOvr>
  <p:transition advTm="23884"/>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Implementation-Filtering</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805145" y="1435895"/>
            <a:ext cx="10683310" cy="4530725"/>
          </a:xfrm>
        </p:spPr>
        <p:txBody>
          <a:bodyPr/>
          <a:lstStyle/>
          <a:p>
            <a:r>
              <a:rPr lang="en-US" altLang="zh-TW" dirty="0" smtClean="0"/>
              <a:t>When </a:t>
            </a:r>
            <a:r>
              <a:rPr lang="en-US" altLang="zh-TW" dirty="0"/>
              <a:t>the collection of header fields as part of the parsing process is finished and when all fields are stored in temporary registers, these can be matched independently of their former position in the packet. </a:t>
            </a:r>
            <a:endParaRPr lang="en-US" altLang="zh-TW" dirty="0" smtClean="0"/>
          </a:p>
          <a:p>
            <a:r>
              <a:rPr lang="en-US" altLang="zh-TW" dirty="0" smtClean="0"/>
              <a:t>The </a:t>
            </a:r>
            <a:r>
              <a:rPr lang="en-US" altLang="zh-TW" dirty="0"/>
              <a:t>host can write and read the mask and filter data via the AXI bus over the </a:t>
            </a:r>
            <a:r>
              <a:rPr lang="en-US" altLang="zh-TW" dirty="0" err="1"/>
              <a:t>PCIe</a:t>
            </a:r>
            <a:r>
              <a:rPr lang="en-US" altLang="zh-TW" dirty="0"/>
              <a:t> interface. </a:t>
            </a:r>
            <a:endParaRPr lang="en-US" altLang="zh-TW"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10</a:t>
            </a:fld>
            <a:endParaRPr lang="en-US" altLang="zh-TW">
              <a:ea typeface="新細明體" charset="-120"/>
            </a:endParaRPr>
          </a:p>
        </p:txBody>
      </p:sp>
    </p:spTree>
    <p:extLst>
      <p:ext uri="{BB962C8B-B14F-4D97-AF65-F5344CB8AC3E}">
        <p14:creationId xmlns:p14="http://schemas.microsoft.com/office/powerpoint/2010/main" val="522074803"/>
      </p:ext>
    </p:extLst>
  </p:cSld>
  <p:clrMapOvr>
    <a:masterClrMapping/>
  </p:clrMapOvr>
  <p:transition advTm="26287"/>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zh-TW" b="1" dirty="0">
                <a:latin typeface="Times New Roman" panose="02020603050405020304" pitchFamily="18" charset="0"/>
                <a:cs typeface="Times New Roman" panose="02020603050405020304" pitchFamily="18" charset="0"/>
              </a:rPr>
              <a:t>Outline</a:t>
            </a:r>
          </a:p>
        </p:txBody>
      </p:sp>
      <p:sp>
        <p:nvSpPr>
          <p:cNvPr id="4099" name="Rectangle 3"/>
          <p:cNvSpPr>
            <a:spLocks noGrp="1" noChangeArrowheads="1"/>
          </p:cNvSpPr>
          <p:nvPr>
            <p:ph type="body" idx="1"/>
          </p:nvPr>
        </p:nvSpPr>
        <p:spPr>
          <a:xfrm>
            <a:off x="1542443" y="2033587"/>
            <a:ext cx="7993063" cy="4824413"/>
          </a:xfrm>
        </p:spPr>
        <p:txBody>
          <a:bodyPr/>
          <a:lstStyle/>
          <a:p>
            <a:pPr eaLnBrk="1" hangingPunct="1"/>
            <a:r>
              <a:rPr lang="en-US" altLang="zh-TW" sz="2800" b="1" dirty="0"/>
              <a:t>Introduction</a:t>
            </a:r>
          </a:p>
          <a:p>
            <a:pPr eaLnBrk="1" hangingPunct="1"/>
            <a:r>
              <a:rPr lang="en-US" altLang="zh-TW" sz="2800" b="1" dirty="0"/>
              <a:t>Implementation</a:t>
            </a:r>
          </a:p>
          <a:p>
            <a:pPr eaLnBrk="1" hangingPunct="1"/>
            <a:r>
              <a:rPr lang="en-US" altLang="zh-TW" sz="2800" b="1" dirty="0">
                <a:solidFill>
                  <a:srgbClr val="FF0000"/>
                </a:solidFill>
              </a:rPr>
              <a:t>Evaluation</a:t>
            </a:r>
          </a:p>
        </p:txBody>
      </p:sp>
      <p:sp>
        <p:nvSpPr>
          <p:cNvPr id="4100" name="投影片編號版面配置區 5"/>
          <p:cNvSpPr>
            <a:spLocks noGrp="1"/>
          </p:cNvSpPr>
          <p:nvPr>
            <p:ph type="sldNum" sz="quarter" idx="12"/>
          </p:nvPr>
        </p:nvSpPr>
        <p:spPr>
          <a:noFill/>
        </p:spPr>
        <p:txBody>
          <a:bodyPr/>
          <a:lstStyle/>
          <a:p>
            <a:fld id="{F6E738D7-636D-4752-9528-6001F6DF99EB}" type="slidenum">
              <a:rPr lang="en-US" altLang="zh-TW" smtClean="0">
                <a:ea typeface="新細明體" charset="-120"/>
              </a:rPr>
              <a:pPr/>
              <a:t>11</a:t>
            </a:fld>
            <a:endParaRPr lang="en-US" altLang="zh-TW">
              <a:ea typeface="新細明體" charset="-120"/>
            </a:endParaRPr>
          </a:p>
        </p:txBody>
      </p:sp>
      <p:sp>
        <p:nvSpPr>
          <p:cNvPr id="4101" name="頁尾版面配置區 6"/>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Tree>
    <p:extLst>
      <p:ext uri="{BB962C8B-B14F-4D97-AF65-F5344CB8AC3E}">
        <p14:creationId xmlns:p14="http://schemas.microsoft.com/office/powerpoint/2010/main" val="3760114547"/>
      </p:ext>
    </p:extLst>
  </p:cSld>
  <p:clrMapOvr>
    <a:masterClrMapping/>
  </p:clrMapOvr>
  <p:transition advTm="4665"/>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Evaluation</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407499" y="1359137"/>
            <a:ext cx="11478602" cy="5716586"/>
          </a:xfrm>
        </p:spPr>
        <p:txBody>
          <a:bodyPr/>
          <a:lstStyle/>
          <a:p>
            <a:r>
              <a:rPr lang="en-US" altLang="zh-TW" dirty="0"/>
              <a:t>The intent of our work was to implement a </a:t>
            </a:r>
            <a:r>
              <a:rPr lang="en-US" altLang="zh-TW" dirty="0" err="1"/>
              <a:t>linespeed</a:t>
            </a:r>
            <a:r>
              <a:rPr lang="en-US" altLang="zh-TW" dirty="0"/>
              <a:t> filter on the </a:t>
            </a:r>
            <a:r>
              <a:rPr lang="en-US" altLang="zh-TW" dirty="0" err="1"/>
              <a:t>NetFPGA</a:t>
            </a:r>
            <a:r>
              <a:rPr lang="en-US" altLang="zh-TW" dirty="0"/>
              <a:t>. To verify this goal, we assembled a generic test setup. This consists of the </a:t>
            </a:r>
            <a:r>
              <a:rPr lang="en-US" altLang="zh-TW" dirty="0" err="1"/>
              <a:t>NetFPGA</a:t>
            </a:r>
            <a:r>
              <a:rPr lang="en-US" altLang="zh-TW" dirty="0"/>
              <a:t> card at its core and two additional systems, each equipped with an intel 10G X520-2 NIC. </a:t>
            </a:r>
            <a:endParaRPr lang="en-US" altLang="zh-TW" dirty="0"/>
          </a:p>
        </p:txBody>
      </p:sp>
      <p:sp>
        <p:nvSpPr>
          <p:cNvPr id="5124" name="頁尾版面配置區 3"/>
          <p:cNvSpPr>
            <a:spLocks noGrp="1"/>
          </p:cNvSpPr>
          <p:nvPr>
            <p:ph type="ftr" sz="quarter" idx="11"/>
          </p:nvPr>
        </p:nvSpPr>
        <p:spPr>
          <a:noFill/>
        </p:spPr>
        <p:txBody>
          <a:bodyPr/>
          <a:lstStyle/>
          <a:p>
            <a:r>
              <a:rPr lang="en-US" altLang="zh-TW" dirty="0">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12</a:t>
            </a:fld>
            <a:endParaRPr lang="en-US" altLang="zh-TW">
              <a:ea typeface="新細明體" charset="-120"/>
            </a:endParaRPr>
          </a:p>
        </p:txBody>
      </p:sp>
    </p:spTree>
    <p:extLst>
      <p:ext uri="{BB962C8B-B14F-4D97-AF65-F5344CB8AC3E}">
        <p14:creationId xmlns:p14="http://schemas.microsoft.com/office/powerpoint/2010/main" val="3258834525"/>
      </p:ext>
    </p:extLst>
  </p:cSld>
  <p:clrMapOvr>
    <a:masterClrMapping/>
  </p:clrMapOvr>
  <p:transition advTm="26287"/>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Evaluation-Latency</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440681" y="1366883"/>
            <a:ext cx="11412237" cy="5716586"/>
          </a:xfrm>
        </p:spPr>
        <p:txBody>
          <a:bodyPr/>
          <a:lstStyle/>
          <a:p>
            <a:r>
              <a:rPr lang="en-US" altLang="zh-TW" dirty="0"/>
              <a:t>The intent of our work was to implement a </a:t>
            </a:r>
            <a:r>
              <a:rPr lang="en-US" altLang="zh-TW" dirty="0" err="1"/>
              <a:t>linespeed</a:t>
            </a:r>
            <a:r>
              <a:rPr lang="en-US" altLang="zh-TW" dirty="0"/>
              <a:t> filter on the </a:t>
            </a:r>
            <a:r>
              <a:rPr lang="en-US" altLang="zh-TW" dirty="0" err="1"/>
              <a:t>NetFPGA</a:t>
            </a:r>
            <a:r>
              <a:rPr lang="en-US" altLang="zh-TW" dirty="0"/>
              <a:t>. To verify this goal, we assembled a generic test setup. This consists of the </a:t>
            </a:r>
            <a:r>
              <a:rPr lang="en-US" altLang="zh-TW" dirty="0" err="1"/>
              <a:t>NetFPGA</a:t>
            </a:r>
            <a:r>
              <a:rPr lang="en-US" altLang="zh-TW" dirty="0"/>
              <a:t> card at its core and two additional systems, each equipped with an intel 10G X520-2 NIC. </a:t>
            </a:r>
            <a:endParaRPr lang="en-US" altLang="zh-TW" dirty="0" smtClean="0"/>
          </a:p>
          <a:p>
            <a:pPr marL="0" indent="0">
              <a:buNone/>
            </a:pPr>
            <a:endParaRPr lang="en-US" altLang="zh-TW" dirty="0" smtClean="0"/>
          </a:p>
          <a:p>
            <a:r>
              <a:rPr lang="en-US" altLang="zh-TW" dirty="0" smtClean="0"/>
              <a:t>The </a:t>
            </a:r>
            <a:r>
              <a:rPr lang="en-US" altLang="zh-TW" dirty="0"/>
              <a:t>experimental results fully comply </a:t>
            </a:r>
            <a:endParaRPr lang="en-US" altLang="zh-TW" dirty="0" smtClean="0"/>
          </a:p>
          <a:p>
            <a:pPr marL="0" indent="0">
              <a:buNone/>
            </a:pPr>
            <a:r>
              <a:rPr lang="en-US" altLang="zh-TW" dirty="0" smtClean="0"/>
              <a:t>with </a:t>
            </a:r>
            <a:r>
              <a:rPr lang="en-US" altLang="zh-TW" dirty="0"/>
              <a:t>our prediction that larger packets </a:t>
            </a:r>
            <a:endParaRPr lang="en-US" altLang="zh-TW" dirty="0" smtClean="0"/>
          </a:p>
          <a:p>
            <a:pPr marL="0" indent="0">
              <a:buNone/>
            </a:pPr>
            <a:r>
              <a:rPr lang="en-US" altLang="zh-TW" dirty="0" smtClean="0"/>
              <a:t>need </a:t>
            </a:r>
            <a:r>
              <a:rPr lang="en-US" altLang="zh-TW" dirty="0"/>
              <a:t>more time. In case of the direct link, </a:t>
            </a:r>
            <a:endParaRPr lang="en-US" altLang="zh-TW" dirty="0" smtClean="0"/>
          </a:p>
          <a:p>
            <a:pPr marL="0" indent="0">
              <a:buNone/>
            </a:pPr>
            <a:r>
              <a:rPr lang="en-US" altLang="zh-TW" dirty="0" smtClean="0"/>
              <a:t>it </a:t>
            </a:r>
            <a:r>
              <a:rPr lang="en-US" altLang="zh-TW" dirty="0"/>
              <a:t>has the lowest RTT.</a:t>
            </a:r>
            <a:endParaRPr lang="en-US" altLang="zh-TW" b="1" dirty="0"/>
          </a:p>
        </p:txBody>
      </p:sp>
      <p:sp>
        <p:nvSpPr>
          <p:cNvPr id="5124" name="頁尾版面配置區 3"/>
          <p:cNvSpPr>
            <a:spLocks noGrp="1"/>
          </p:cNvSpPr>
          <p:nvPr>
            <p:ph type="ftr" sz="quarter" idx="11"/>
          </p:nvPr>
        </p:nvSpPr>
        <p:spPr>
          <a:noFill/>
        </p:spPr>
        <p:txBody>
          <a:bodyPr/>
          <a:lstStyle/>
          <a:p>
            <a:r>
              <a:rPr lang="en-US" altLang="zh-TW" dirty="0">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13</a:t>
            </a:fld>
            <a:endParaRPr lang="en-US" altLang="zh-TW">
              <a:ea typeface="新細明體" charset="-120"/>
            </a:endParaRPr>
          </a:p>
        </p:txBody>
      </p:sp>
      <p:pic>
        <p:nvPicPr>
          <p:cNvPr id="3" name="圖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03258" y="2564027"/>
            <a:ext cx="6049660" cy="3744698"/>
          </a:xfrm>
          <a:prstGeom prst="rect">
            <a:avLst/>
          </a:prstGeom>
        </p:spPr>
      </p:pic>
    </p:spTree>
    <p:extLst>
      <p:ext uri="{BB962C8B-B14F-4D97-AF65-F5344CB8AC3E}">
        <p14:creationId xmlns:p14="http://schemas.microsoft.com/office/powerpoint/2010/main" val="3685093887"/>
      </p:ext>
    </p:extLst>
  </p:cSld>
  <p:clrMapOvr>
    <a:masterClrMapping/>
  </p:clrMapOvr>
  <p:transition advTm="26287"/>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Evaluation-Throughput</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543980" y="1364932"/>
            <a:ext cx="11330694" cy="5073446"/>
          </a:xfrm>
        </p:spPr>
        <p:txBody>
          <a:bodyPr/>
          <a:lstStyle/>
          <a:p>
            <a:r>
              <a:rPr lang="en-US" altLang="zh-TW" dirty="0"/>
              <a:t>the direct link between the NICs, a throughput of about 9.9 Gb/s could be reached, but the data path of the </a:t>
            </a:r>
            <a:r>
              <a:rPr lang="en-US" altLang="zh-TW" dirty="0" err="1"/>
              <a:t>NetFPGA</a:t>
            </a:r>
            <a:r>
              <a:rPr lang="en-US" altLang="zh-TW" dirty="0"/>
              <a:t> is limited to the maximum transmission unit (MTU) of 1500 bytes. This reduces throughput to 9.5 Gb/s. By controlling the MTU on the link, the packet size can be adjusted. </a:t>
            </a:r>
            <a:endParaRPr lang="en-US" altLang="zh-TW" sz="2000"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14</a:t>
            </a:fld>
            <a:endParaRPr lang="en-US" altLang="zh-TW">
              <a:ea typeface="新細明體" charset="-120"/>
            </a:endParaRPr>
          </a:p>
        </p:txBody>
      </p:sp>
      <p:pic>
        <p:nvPicPr>
          <p:cNvPr id="2" name="圖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28904" y="2581232"/>
            <a:ext cx="6530906" cy="4160881"/>
          </a:xfrm>
          <a:prstGeom prst="rect">
            <a:avLst/>
          </a:prstGeom>
        </p:spPr>
      </p:pic>
    </p:spTree>
    <p:extLst>
      <p:ext uri="{BB962C8B-B14F-4D97-AF65-F5344CB8AC3E}">
        <p14:creationId xmlns:p14="http://schemas.microsoft.com/office/powerpoint/2010/main" val="46413172"/>
      </p:ext>
    </p:extLst>
  </p:cSld>
  <p:clrMapOvr>
    <a:masterClrMapping/>
  </p:clrMapOvr>
  <p:transition advTm="26287"/>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zh-TW" b="1" dirty="0">
                <a:latin typeface="Times New Roman" panose="02020603050405020304" pitchFamily="18" charset="0"/>
                <a:cs typeface="Times New Roman" panose="02020603050405020304" pitchFamily="18" charset="0"/>
              </a:rPr>
              <a:t>Outline</a:t>
            </a:r>
          </a:p>
        </p:txBody>
      </p:sp>
      <p:sp>
        <p:nvSpPr>
          <p:cNvPr id="4099" name="Rectangle 3"/>
          <p:cNvSpPr>
            <a:spLocks noGrp="1" noChangeArrowheads="1"/>
          </p:cNvSpPr>
          <p:nvPr>
            <p:ph type="body" idx="1"/>
          </p:nvPr>
        </p:nvSpPr>
        <p:spPr>
          <a:xfrm>
            <a:off x="1542443" y="2033587"/>
            <a:ext cx="7993063" cy="4824413"/>
          </a:xfrm>
        </p:spPr>
        <p:txBody>
          <a:bodyPr/>
          <a:lstStyle/>
          <a:p>
            <a:pPr eaLnBrk="1" hangingPunct="1"/>
            <a:r>
              <a:rPr lang="en-US" altLang="zh-TW" sz="2800" b="1" dirty="0">
                <a:solidFill>
                  <a:srgbClr val="FF0000"/>
                </a:solidFill>
              </a:rPr>
              <a:t>Introduction</a:t>
            </a:r>
            <a:endParaRPr lang="en-US" altLang="zh-TW" sz="2800" b="1" dirty="0"/>
          </a:p>
          <a:p>
            <a:pPr eaLnBrk="1" hangingPunct="1"/>
            <a:r>
              <a:rPr lang="en-US" altLang="zh-TW" sz="2800" b="1" dirty="0"/>
              <a:t>Implementation</a:t>
            </a:r>
          </a:p>
          <a:p>
            <a:pPr eaLnBrk="1" hangingPunct="1"/>
            <a:r>
              <a:rPr lang="en-US" altLang="zh-TW" sz="2800" b="1" dirty="0"/>
              <a:t>Evaluation</a:t>
            </a:r>
          </a:p>
        </p:txBody>
      </p:sp>
      <p:sp>
        <p:nvSpPr>
          <p:cNvPr id="4100" name="投影片編號版面配置區 5"/>
          <p:cNvSpPr>
            <a:spLocks noGrp="1"/>
          </p:cNvSpPr>
          <p:nvPr>
            <p:ph type="sldNum" sz="quarter" idx="12"/>
          </p:nvPr>
        </p:nvSpPr>
        <p:spPr>
          <a:noFill/>
        </p:spPr>
        <p:txBody>
          <a:bodyPr/>
          <a:lstStyle/>
          <a:p>
            <a:fld id="{F6E738D7-636D-4752-9528-6001F6DF99EB}" type="slidenum">
              <a:rPr lang="en-US" altLang="zh-TW" smtClean="0">
                <a:ea typeface="新細明體" charset="-120"/>
              </a:rPr>
              <a:pPr/>
              <a:t>2</a:t>
            </a:fld>
            <a:endParaRPr lang="en-US" altLang="zh-TW">
              <a:ea typeface="新細明體" charset="-120"/>
            </a:endParaRPr>
          </a:p>
        </p:txBody>
      </p:sp>
      <p:sp>
        <p:nvSpPr>
          <p:cNvPr id="4101" name="頁尾版面配置區 6"/>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Tree>
    <p:extLst>
      <p:ext uri="{BB962C8B-B14F-4D97-AF65-F5344CB8AC3E}">
        <p14:creationId xmlns:p14="http://schemas.microsoft.com/office/powerpoint/2010/main" val="3917401887"/>
      </p:ext>
    </p:extLst>
  </p:cSld>
  <p:clrMapOvr>
    <a:masterClrMapping/>
  </p:clrMapOvr>
  <p:transition advTm="4665"/>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Introduction</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494082" y="1453019"/>
            <a:ext cx="10783518" cy="4855706"/>
          </a:xfrm>
        </p:spPr>
        <p:txBody>
          <a:bodyPr/>
          <a:lstStyle/>
          <a:p>
            <a:r>
              <a:rPr lang="en-US" altLang="zh-TW" dirty="0" smtClean="0"/>
              <a:t>To </a:t>
            </a:r>
            <a:r>
              <a:rPr lang="en-US" altLang="zh-TW" dirty="0"/>
              <a:t>enable extensive filter capabilities for high-speed links as well, we developed a packet filter that directly processes data in hardware. Using the field-programmable gate array (FPGA) of a so-called </a:t>
            </a:r>
            <a:r>
              <a:rPr lang="en-US" altLang="zh-TW" dirty="0" err="1"/>
              <a:t>NetFPGA</a:t>
            </a:r>
            <a:r>
              <a:rPr lang="en-US" altLang="zh-TW" dirty="0"/>
              <a:t> platform, a throughput of 40 Gb/s is </a:t>
            </a:r>
            <a:r>
              <a:rPr lang="en-US" altLang="zh-TW" dirty="0" smtClean="0"/>
              <a:t>possible.  </a:t>
            </a:r>
          </a:p>
          <a:p>
            <a:r>
              <a:rPr lang="en-US" altLang="zh-TW" dirty="0" smtClean="0"/>
              <a:t>It </a:t>
            </a:r>
            <a:r>
              <a:rPr lang="en-US" altLang="zh-TW" dirty="0"/>
              <a:t>facilitates parsing arbitrary byte-oriented protocols and detects packets by specified header fields matching one of several rules on multiple layers.</a:t>
            </a:r>
          </a:p>
          <a:p>
            <a:r>
              <a:rPr lang="en-US" altLang="zh-TW" dirty="0"/>
              <a:t> By default, filtered packets are forwarded and additionally duplicated to send them to a secondary diagnostic interface. This interface captures and analyses the packets using lightweight hardware. </a:t>
            </a:r>
            <a:r>
              <a:rPr lang="en-US" altLang="zh-TW" dirty="0" smtClean="0"/>
              <a:t>We </a:t>
            </a:r>
            <a:r>
              <a:rPr lang="en-US" altLang="zh-TW" dirty="0"/>
              <a:t>evaluate our implementation in order to verify </a:t>
            </a:r>
            <a:r>
              <a:rPr lang="en-US" altLang="zh-TW" dirty="0" err="1"/>
              <a:t>linespeed</a:t>
            </a:r>
            <a:r>
              <a:rPr lang="en-US" altLang="zh-TW" dirty="0"/>
              <a:t> capability, which includes none or minimal obligatory influence on the packet flow. This is split into latency and throughput. </a:t>
            </a:r>
            <a:endParaRPr lang="en-US" altLang="zh-TW" b="1" dirty="0"/>
          </a:p>
          <a:p>
            <a:endParaRPr lang="en-US" altLang="zh-TW" b="1" dirty="0"/>
          </a:p>
        </p:txBody>
      </p:sp>
      <p:sp>
        <p:nvSpPr>
          <p:cNvPr id="5124" name="頁尾版面配置區 3"/>
          <p:cNvSpPr>
            <a:spLocks noGrp="1"/>
          </p:cNvSpPr>
          <p:nvPr>
            <p:ph type="ftr" sz="quarter" idx="11"/>
          </p:nvPr>
        </p:nvSpPr>
        <p:spPr>
          <a:noFill/>
        </p:spPr>
        <p:txBody>
          <a:bodyPr/>
          <a:lstStyle/>
          <a:p>
            <a:r>
              <a:rPr lang="en-US" altLang="zh-TW" dirty="0">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3</a:t>
            </a:fld>
            <a:endParaRPr lang="en-US" altLang="zh-TW">
              <a:ea typeface="新細明體" charset="-120"/>
            </a:endParaRPr>
          </a:p>
        </p:txBody>
      </p:sp>
    </p:spTree>
    <p:extLst>
      <p:ext uri="{BB962C8B-B14F-4D97-AF65-F5344CB8AC3E}">
        <p14:creationId xmlns:p14="http://schemas.microsoft.com/office/powerpoint/2010/main" val="1310583290"/>
      </p:ext>
    </p:extLst>
  </p:cSld>
  <p:clrMapOvr>
    <a:masterClrMapping/>
  </p:clrMapOvr>
  <p:transition advTm="26287"/>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zh-TW" b="1" dirty="0">
                <a:latin typeface="Times New Roman" panose="02020603050405020304" pitchFamily="18" charset="0"/>
                <a:cs typeface="Times New Roman" panose="02020603050405020304" pitchFamily="18" charset="0"/>
              </a:rPr>
              <a:t>Outline</a:t>
            </a:r>
          </a:p>
        </p:txBody>
      </p:sp>
      <p:sp>
        <p:nvSpPr>
          <p:cNvPr id="4099" name="Rectangle 3"/>
          <p:cNvSpPr>
            <a:spLocks noGrp="1" noChangeArrowheads="1"/>
          </p:cNvSpPr>
          <p:nvPr>
            <p:ph type="body" idx="1"/>
          </p:nvPr>
        </p:nvSpPr>
        <p:spPr>
          <a:xfrm>
            <a:off x="1016000" y="1484312"/>
            <a:ext cx="7993063" cy="4824413"/>
          </a:xfrm>
        </p:spPr>
        <p:txBody>
          <a:bodyPr/>
          <a:lstStyle/>
          <a:p>
            <a:pPr eaLnBrk="1" hangingPunct="1"/>
            <a:r>
              <a:rPr lang="en-US" altLang="zh-TW" sz="2800" b="1" dirty="0"/>
              <a:t>Introduction</a:t>
            </a:r>
            <a:endParaRPr lang="en-US" altLang="zh-TW" sz="2800" b="1" dirty="0">
              <a:solidFill>
                <a:srgbClr val="FF0000"/>
              </a:solidFill>
            </a:endParaRPr>
          </a:p>
          <a:p>
            <a:pPr eaLnBrk="1" hangingPunct="1"/>
            <a:r>
              <a:rPr lang="en-US" altLang="zh-TW" sz="2800" b="1" dirty="0">
                <a:solidFill>
                  <a:srgbClr val="FF0000"/>
                </a:solidFill>
              </a:rPr>
              <a:t>Implementation</a:t>
            </a:r>
          </a:p>
          <a:p>
            <a:pPr eaLnBrk="1" hangingPunct="1"/>
            <a:r>
              <a:rPr lang="en-US" altLang="zh-TW" sz="2800" b="1" dirty="0"/>
              <a:t>Evaluation</a:t>
            </a:r>
          </a:p>
        </p:txBody>
      </p:sp>
      <p:sp>
        <p:nvSpPr>
          <p:cNvPr id="4100" name="投影片編號版面配置區 5"/>
          <p:cNvSpPr>
            <a:spLocks noGrp="1"/>
          </p:cNvSpPr>
          <p:nvPr>
            <p:ph type="sldNum" sz="quarter" idx="12"/>
          </p:nvPr>
        </p:nvSpPr>
        <p:spPr>
          <a:noFill/>
        </p:spPr>
        <p:txBody>
          <a:bodyPr/>
          <a:lstStyle/>
          <a:p>
            <a:fld id="{F6E738D7-636D-4752-9528-6001F6DF99EB}" type="slidenum">
              <a:rPr lang="en-US" altLang="zh-TW" smtClean="0">
                <a:ea typeface="新細明體" charset="-120"/>
              </a:rPr>
              <a:pPr/>
              <a:t>4</a:t>
            </a:fld>
            <a:endParaRPr lang="en-US" altLang="zh-TW">
              <a:ea typeface="新細明體" charset="-120"/>
            </a:endParaRPr>
          </a:p>
        </p:txBody>
      </p:sp>
      <p:sp>
        <p:nvSpPr>
          <p:cNvPr id="4101" name="頁尾版面配置區 6"/>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Tree>
    <p:extLst>
      <p:ext uri="{BB962C8B-B14F-4D97-AF65-F5344CB8AC3E}">
        <p14:creationId xmlns:p14="http://schemas.microsoft.com/office/powerpoint/2010/main" val="1907877568"/>
      </p:ext>
    </p:extLst>
  </p:cSld>
  <p:clrMapOvr>
    <a:masterClrMapping/>
  </p:clrMapOvr>
  <p:transition advTm="4665"/>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Implementation-Packet Generator Architecture</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805145" y="1435895"/>
            <a:ext cx="10683310" cy="4530725"/>
          </a:xfrm>
        </p:spPr>
        <p:txBody>
          <a:bodyPr/>
          <a:lstStyle/>
          <a:p>
            <a:r>
              <a:rPr lang="en-US" altLang="zh-TW" dirty="0" smtClean="0"/>
              <a:t>It </a:t>
            </a:r>
            <a:r>
              <a:rPr lang="en-US" altLang="zh-TW" dirty="0"/>
              <a:t>consists of two parts. One is used for buffering and forwarding packets to the right output ports and another more involved part, which is the actual parser and </a:t>
            </a:r>
            <a:r>
              <a:rPr lang="en-US" altLang="zh-TW" dirty="0" smtClean="0"/>
              <a:t>filter.</a:t>
            </a:r>
          </a:p>
          <a:p>
            <a:endParaRPr lang="en-US" altLang="zh-TW" sz="2800" b="1" dirty="0"/>
          </a:p>
          <a:p>
            <a:pPr>
              <a:buFont typeface="Arial" panose="020B0604020202020204" pitchFamily="34" charset="0"/>
              <a:buChar char="•"/>
            </a:pPr>
            <a:endParaRPr lang="en-US" altLang="zh-TW" sz="6600" b="1"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5</a:t>
            </a:fld>
            <a:endParaRPr lang="en-US" altLang="zh-TW">
              <a:ea typeface="新細明體" charset="-120"/>
            </a:endParaRPr>
          </a:p>
        </p:txBody>
      </p:sp>
      <p:pic>
        <p:nvPicPr>
          <p:cNvPr id="6" name="圖片 5"/>
          <p:cNvPicPr/>
          <p:nvPr/>
        </p:nvPicPr>
        <p:blipFill>
          <a:blip r:embed="rId3">
            <a:extLst>
              <a:ext uri="{28A0092B-C50C-407E-A947-70E740481C1C}">
                <a14:useLocalDpi xmlns:a14="http://schemas.microsoft.com/office/drawing/2010/main" val="0"/>
              </a:ext>
            </a:extLst>
          </a:blip>
          <a:stretch>
            <a:fillRect/>
          </a:stretch>
        </p:blipFill>
        <p:spPr>
          <a:xfrm>
            <a:off x="1858645" y="2993155"/>
            <a:ext cx="7285355" cy="2445118"/>
          </a:xfrm>
          <a:prstGeom prst="rect">
            <a:avLst/>
          </a:prstGeom>
        </p:spPr>
      </p:pic>
    </p:spTree>
    <p:extLst>
      <p:ext uri="{BB962C8B-B14F-4D97-AF65-F5344CB8AC3E}">
        <p14:creationId xmlns:p14="http://schemas.microsoft.com/office/powerpoint/2010/main" val="3348600410"/>
      </p:ext>
    </p:extLst>
  </p:cSld>
  <p:clrMapOvr>
    <a:masterClrMapping/>
  </p:clrMapOvr>
  <p:transition advTm="26287"/>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Implementation-</a:t>
            </a:r>
            <a:r>
              <a:rPr lang="en-US" altLang="zh-TW" dirty="0" smtClean="0">
                <a:latin typeface="Times New Roman" panose="02020603050405020304" pitchFamily="18" charset="0"/>
                <a:cs typeface="Times New Roman" panose="02020603050405020304" pitchFamily="18" charset="0"/>
              </a:rPr>
              <a:t>Environment</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805145" y="1435895"/>
            <a:ext cx="10683310" cy="4530725"/>
          </a:xfrm>
        </p:spPr>
        <p:txBody>
          <a:bodyPr/>
          <a:lstStyle/>
          <a:p>
            <a:r>
              <a:rPr lang="en-US" altLang="zh-TW" dirty="0"/>
              <a:t>For the buffering and forwarding framework, it is crucial to perform with minimal impact on the data flow. The buffer is a </a:t>
            </a:r>
            <a:r>
              <a:rPr lang="en-US" altLang="zh-TW" dirty="0" smtClean="0"/>
              <a:t>FIFO </a:t>
            </a:r>
            <a:r>
              <a:rPr lang="en-US" altLang="zh-TW" dirty="0"/>
              <a:t>buffer with the width of one word and a total size of 2048 </a:t>
            </a:r>
            <a:r>
              <a:rPr lang="en-US" altLang="zh-TW" dirty="0" smtClean="0"/>
              <a:t>bytes.</a:t>
            </a:r>
          </a:p>
          <a:p>
            <a:r>
              <a:rPr lang="en-US" altLang="zh-TW" dirty="0" smtClean="0"/>
              <a:t>To </a:t>
            </a:r>
            <a:r>
              <a:rPr lang="en-US" altLang="zh-TW" dirty="0"/>
              <a:t>avoid overflows, it can stall the input. This FIFO buffer stores as many words as needed to determine the output of the packet. As soon as the destination is made available in a second small FIFO buffer, data can be forwarded</a:t>
            </a:r>
            <a:r>
              <a:rPr lang="en-US" altLang="zh-TW" dirty="0" smtClean="0"/>
              <a:t>.</a:t>
            </a:r>
          </a:p>
          <a:p>
            <a:r>
              <a:rPr lang="en-US" altLang="zh-TW" dirty="0"/>
              <a:t>The output handler monitors the destination buffer. As long as there is an entry in it, the next packet from the data buffer is forwarded to the indicated port. This process allows a pipelined operation, where several packets can be in the buffer concurrently. Next, packets are transmitted sequentially out of the FIFO buffer in correct order. When the filtering is completed after the first word of every packet, the module induces only the inevitable delay of a single cycle.</a:t>
            </a:r>
            <a:endParaRPr lang="en-US" altLang="zh-TW" b="1" dirty="0"/>
          </a:p>
          <a:p>
            <a:pPr>
              <a:buFont typeface="Arial" panose="020B0604020202020204" pitchFamily="34" charset="0"/>
              <a:buChar char="•"/>
            </a:pPr>
            <a:endParaRPr lang="en-US" altLang="zh-TW" sz="6600" b="1"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6</a:t>
            </a:fld>
            <a:endParaRPr lang="en-US" altLang="zh-TW">
              <a:ea typeface="新細明體" charset="-120"/>
            </a:endParaRPr>
          </a:p>
        </p:txBody>
      </p:sp>
    </p:spTree>
    <p:extLst>
      <p:ext uri="{BB962C8B-B14F-4D97-AF65-F5344CB8AC3E}">
        <p14:creationId xmlns:p14="http://schemas.microsoft.com/office/powerpoint/2010/main" val="582194479"/>
      </p:ext>
    </p:extLst>
  </p:cSld>
  <p:clrMapOvr>
    <a:masterClrMapping/>
  </p:clrMapOvr>
  <p:transition advTm="26287"/>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Implementation-Parsing</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385011" y="1287379"/>
            <a:ext cx="11103444" cy="5570621"/>
          </a:xfrm>
        </p:spPr>
        <p:txBody>
          <a:bodyPr/>
          <a:lstStyle/>
          <a:p>
            <a:r>
              <a:rPr lang="en-US" altLang="zh-TW" dirty="0"/>
              <a:t>The parsing of the protocol stack is done in parallel while writing the input to the data buffer. </a:t>
            </a:r>
            <a:r>
              <a:rPr lang="en-US" altLang="zh-TW" dirty="0" smtClean="0"/>
              <a:t>The </a:t>
            </a:r>
            <a:r>
              <a:rPr lang="en-US" altLang="zh-TW" dirty="0"/>
              <a:t>process is implemented by a finite-state machine, in which each node corresponds to one layer in the </a:t>
            </a:r>
            <a:r>
              <a:rPr lang="en-US" altLang="zh-TW" dirty="0" smtClean="0"/>
              <a:t>stack.</a:t>
            </a:r>
          </a:p>
          <a:p>
            <a:r>
              <a:rPr lang="en-US" altLang="zh-TW" dirty="0" smtClean="0"/>
              <a:t>The Ethernet </a:t>
            </a:r>
            <a:r>
              <a:rPr lang="en-US" altLang="zh-TW" dirty="0"/>
              <a:t>frame header has a minimum length </a:t>
            </a:r>
            <a:endParaRPr lang="en-US" altLang="zh-TW" dirty="0" smtClean="0"/>
          </a:p>
          <a:p>
            <a:pPr marL="0" indent="0">
              <a:buNone/>
            </a:pPr>
            <a:r>
              <a:rPr lang="en-US" altLang="zh-TW" dirty="0" smtClean="0"/>
              <a:t>of </a:t>
            </a:r>
            <a:r>
              <a:rPr lang="en-US" altLang="zh-TW" dirty="0"/>
              <a:t>14 bytes and it can be extended by multiples </a:t>
            </a:r>
            <a:endParaRPr lang="en-US" altLang="zh-TW" dirty="0" smtClean="0"/>
          </a:p>
          <a:p>
            <a:pPr marL="0" indent="0">
              <a:buNone/>
            </a:pPr>
            <a:r>
              <a:rPr lang="en-US" altLang="zh-TW" dirty="0" smtClean="0"/>
              <a:t>of </a:t>
            </a:r>
            <a:r>
              <a:rPr lang="en-US" altLang="zh-TW" dirty="0"/>
              <a:t>4 bytes (e.g. by an additional VLAN tag). </a:t>
            </a:r>
            <a:endParaRPr lang="en-US" altLang="zh-TW" dirty="0" smtClean="0"/>
          </a:p>
          <a:p>
            <a:pPr marL="0" indent="0">
              <a:buNone/>
            </a:pPr>
            <a:r>
              <a:rPr lang="en-US" altLang="zh-TW" dirty="0" smtClean="0"/>
              <a:t>This </a:t>
            </a:r>
            <a:r>
              <a:rPr lang="en-US" altLang="zh-TW" dirty="0"/>
              <a:t>does not affect the headers inside, which </a:t>
            </a:r>
            <a:r>
              <a:rPr lang="en-US" altLang="zh-TW" dirty="0" smtClean="0"/>
              <a:t>are</a:t>
            </a:r>
          </a:p>
          <a:p>
            <a:pPr marL="0" indent="0">
              <a:buNone/>
            </a:pPr>
            <a:r>
              <a:rPr lang="en-US" altLang="zh-TW" dirty="0" smtClean="0"/>
              <a:t> </a:t>
            </a:r>
            <a:r>
              <a:rPr lang="en-US" altLang="zh-TW" dirty="0"/>
              <a:t>mostly aligned to 32 bit. As a result, a lot of fields </a:t>
            </a:r>
            <a:endParaRPr lang="en-US" altLang="zh-TW" dirty="0" smtClean="0"/>
          </a:p>
          <a:p>
            <a:pPr marL="0" indent="0">
              <a:buNone/>
            </a:pPr>
            <a:r>
              <a:rPr lang="en-US" altLang="zh-TW" dirty="0" smtClean="0"/>
              <a:t>span </a:t>
            </a:r>
            <a:r>
              <a:rPr lang="en-US" altLang="zh-TW" dirty="0"/>
              <a:t>across two data words. To simplify the </a:t>
            </a:r>
            <a:endParaRPr lang="en-US" altLang="zh-TW" dirty="0" smtClean="0"/>
          </a:p>
          <a:p>
            <a:pPr marL="0" indent="0">
              <a:buNone/>
            </a:pPr>
            <a:r>
              <a:rPr lang="en-US" altLang="zh-TW" dirty="0" smtClean="0"/>
              <a:t>extraction </a:t>
            </a:r>
            <a:r>
              <a:rPr lang="en-US" altLang="zh-TW" dirty="0"/>
              <a:t>of header fields, we provide a virtual word </a:t>
            </a:r>
            <a:endParaRPr lang="en-US" altLang="zh-TW" dirty="0" smtClean="0"/>
          </a:p>
          <a:p>
            <a:pPr marL="0" indent="0">
              <a:buNone/>
            </a:pPr>
            <a:r>
              <a:rPr lang="en-US" altLang="zh-TW" dirty="0" smtClean="0"/>
              <a:t>stream </a:t>
            </a:r>
            <a:r>
              <a:rPr lang="en-US" altLang="zh-TW" dirty="0"/>
              <a:t>aligned to the start of the network header</a:t>
            </a:r>
            <a:endParaRPr lang="en-US" altLang="zh-TW" sz="6600" b="1"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7</a:t>
            </a:fld>
            <a:endParaRPr lang="en-US" altLang="zh-TW">
              <a:ea typeface="新細明體" charset="-120"/>
            </a:endParaRPr>
          </a:p>
        </p:txBody>
      </p:sp>
      <p:pic>
        <p:nvPicPr>
          <p:cNvPr id="6" name="圖片 5"/>
          <p:cNvPicPr/>
          <p:nvPr/>
        </p:nvPicPr>
        <p:blipFill>
          <a:blip r:embed="rId3">
            <a:extLst>
              <a:ext uri="{28A0092B-C50C-407E-A947-70E740481C1C}">
                <a14:useLocalDpi xmlns:a14="http://schemas.microsoft.com/office/drawing/2010/main" val="0"/>
              </a:ext>
            </a:extLst>
          </a:blip>
          <a:stretch>
            <a:fillRect/>
          </a:stretch>
        </p:blipFill>
        <p:spPr>
          <a:xfrm>
            <a:off x="7307464" y="2181893"/>
            <a:ext cx="4290978" cy="4010945"/>
          </a:xfrm>
          <a:prstGeom prst="rect">
            <a:avLst/>
          </a:prstGeom>
        </p:spPr>
      </p:pic>
    </p:spTree>
    <p:extLst>
      <p:ext uri="{BB962C8B-B14F-4D97-AF65-F5344CB8AC3E}">
        <p14:creationId xmlns:p14="http://schemas.microsoft.com/office/powerpoint/2010/main" val="1598360812"/>
      </p:ext>
    </p:extLst>
  </p:cSld>
  <p:clrMapOvr>
    <a:masterClrMapping/>
  </p:clrMapOvr>
  <p:transition advTm="26287"/>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smtClean="0">
                <a:latin typeface="Times New Roman" panose="02020603050405020304" pitchFamily="18" charset="0"/>
                <a:cs typeface="Times New Roman" panose="02020603050405020304" pitchFamily="18" charset="0"/>
              </a:rPr>
              <a:t>Implementation-Parsing</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385011" y="1287379"/>
            <a:ext cx="11103444" cy="4679241"/>
          </a:xfrm>
        </p:spPr>
        <p:txBody>
          <a:bodyPr/>
          <a:lstStyle/>
          <a:p>
            <a:r>
              <a:rPr lang="en-US" altLang="zh-TW" dirty="0" smtClean="0"/>
              <a:t>Therefore</a:t>
            </a:r>
            <a:r>
              <a:rPr lang="en-US" altLang="zh-TW" dirty="0"/>
              <a:t>, the structure of the consecutive nodes is </a:t>
            </a:r>
            <a:r>
              <a:rPr lang="en-US" altLang="zh-TW" dirty="0" err="1"/>
              <a:t>characterised</a:t>
            </a:r>
            <a:r>
              <a:rPr lang="en-US" altLang="zh-TW" dirty="0"/>
              <a:t> by a switch statement, selecting the protocol specified by the preceding layer. Each case must specify an offset to the next header and a type for the nested protocol. </a:t>
            </a:r>
            <a:endParaRPr lang="en-US" altLang="zh-TW" dirty="0" smtClean="0"/>
          </a:p>
          <a:p>
            <a:r>
              <a:rPr lang="en-US" altLang="zh-TW" dirty="0"/>
              <a:t>The positions of the required fields can easily be calculated within the virtual word, which is completed by the first part of the current AXIs word. Also a check has to be included, if the header spans multiple words to update the front part of the virtual word and increment the word counter to keep track of the position within the packet.</a:t>
            </a:r>
            <a:endParaRPr lang="en-US" altLang="zh-TW" dirty="0"/>
          </a:p>
          <a:p>
            <a:pPr marL="0" indent="0">
              <a:buNone/>
            </a:pPr>
            <a:endParaRPr lang="en-US" altLang="zh-TW" sz="2800" b="1" dirty="0"/>
          </a:p>
          <a:p>
            <a:pPr marL="0" indent="0">
              <a:buNone/>
            </a:pPr>
            <a:endParaRPr lang="en-US" altLang="zh-TW" sz="6600" b="1"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8</a:t>
            </a:fld>
            <a:endParaRPr lang="en-US" altLang="zh-TW">
              <a:ea typeface="新細明體" charset="-120"/>
            </a:endParaRPr>
          </a:p>
        </p:txBody>
      </p:sp>
    </p:spTree>
    <p:extLst>
      <p:ext uri="{BB962C8B-B14F-4D97-AF65-F5344CB8AC3E}">
        <p14:creationId xmlns:p14="http://schemas.microsoft.com/office/powerpoint/2010/main" val="2195638405"/>
      </p:ext>
    </p:extLst>
  </p:cSld>
  <p:clrMapOvr>
    <a:masterClrMapping/>
  </p:clrMapOvr>
  <p:transition advTm="26287"/>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Implementation-Parsing</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805145" y="1435895"/>
            <a:ext cx="11154244" cy="4530725"/>
          </a:xfrm>
        </p:spPr>
        <p:txBody>
          <a:bodyPr/>
          <a:lstStyle/>
          <a:p>
            <a:r>
              <a:rPr lang="en-US" altLang="zh-TW" dirty="0" smtClean="0"/>
              <a:t>On </a:t>
            </a:r>
            <a:r>
              <a:rPr lang="en-US" altLang="zh-TW" dirty="0"/>
              <a:t>completion of one node, the flag to retain the data flow </a:t>
            </a:r>
            <a:r>
              <a:rPr lang="en-US" altLang="zh-TW" dirty="0" smtClean="0"/>
              <a:t>is set </a:t>
            </a:r>
            <a:r>
              <a:rPr lang="en-US" altLang="zh-TW" dirty="0"/>
              <a:t>and the state machine is transitioned to the state of the </a:t>
            </a:r>
            <a:r>
              <a:rPr lang="en-US" altLang="zh-TW" dirty="0" smtClean="0"/>
              <a:t>next layer .</a:t>
            </a:r>
          </a:p>
          <a:p>
            <a:r>
              <a:rPr lang="en-US" altLang="zh-TW" dirty="0"/>
              <a:t>If the encapsulated header is not </a:t>
            </a:r>
            <a:r>
              <a:rPr lang="en-US" altLang="zh-TW" dirty="0" err="1"/>
              <a:t>recognised</a:t>
            </a:r>
            <a:r>
              <a:rPr lang="en-US" altLang="zh-TW" dirty="0"/>
              <a:t>, the transition goes directly to the final state of the FSM. In the final state, a check is performed to determine whether the packet is already completely </a:t>
            </a:r>
            <a:r>
              <a:rPr lang="en-US" altLang="zh-TW" dirty="0" smtClean="0"/>
              <a:t>received . </a:t>
            </a:r>
          </a:p>
          <a:p>
            <a:r>
              <a:rPr lang="en-US" altLang="zh-TW" dirty="0"/>
              <a:t>This works by verifying that the current word is the last word of this packet. If the packet is completely received, the process uses an additional cycle in which the previously extracted header fields are stored to registers. If the packet is not completely received, the filtering actions described in the next section are performed in parallel to storing the input stream into the FIFO buffer. In the second cycle of the final state the extracted fields are matches against the </a:t>
            </a:r>
            <a:r>
              <a:rPr lang="en-US" altLang="zh-TW" dirty="0" smtClean="0"/>
              <a:t>specified </a:t>
            </a:r>
            <a:r>
              <a:rPr lang="en-US" altLang="zh-TW" dirty="0"/>
              <a:t>filter.</a:t>
            </a:r>
            <a:endParaRPr lang="en-US" altLang="zh-TW"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9</a:t>
            </a:fld>
            <a:endParaRPr lang="en-US" altLang="zh-TW">
              <a:ea typeface="新細明體" charset="-120"/>
            </a:endParaRPr>
          </a:p>
        </p:txBody>
      </p:sp>
    </p:spTree>
    <p:extLst>
      <p:ext uri="{BB962C8B-B14F-4D97-AF65-F5344CB8AC3E}">
        <p14:creationId xmlns:p14="http://schemas.microsoft.com/office/powerpoint/2010/main" val="2670173042"/>
      </p:ext>
    </p:extLst>
  </p:cSld>
  <p:clrMapOvr>
    <a:masterClrMapping/>
  </p:clrMapOvr>
  <p:transition advTm="26287"/>
</p:sld>
</file>

<file path=ppt/theme/theme1.xml><?xml version="1.0" encoding="utf-8"?>
<a:theme xmlns:a="http://schemas.openxmlformats.org/drawingml/2006/main" name="1_Studio">
  <a:themeElements>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fontScheme name="Studio">
      <a:majorFont>
        <a:latin typeface="Arial Black"/>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600" dirty="0" smtClean="0">
            <a:latin typeface="Times New Roman" pitchFamily="18" charset="0"/>
            <a:cs typeface="Times New Roman" pitchFamily="18" charset="0"/>
          </a:defRPr>
        </a:defPPr>
      </a:lstStyle>
    </a:tx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14944</TotalTime>
  <Words>1267</Words>
  <Application>Microsoft Office PowerPoint</Application>
  <PresentationFormat>寬螢幕</PresentationFormat>
  <Paragraphs>133</Paragraphs>
  <Slides>14</Slides>
  <Notes>14</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14</vt:i4>
      </vt:variant>
    </vt:vector>
  </HeadingPairs>
  <TitlesOfParts>
    <vt:vector size="22" baseType="lpstr">
      <vt:lpstr>新細明體</vt:lpstr>
      <vt:lpstr>標楷體</vt:lpstr>
      <vt:lpstr>Arial</vt:lpstr>
      <vt:lpstr>Arial Black</vt:lpstr>
      <vt:lpstr>Calibri</vt:lpstr>
      <vt:lpstr>Times New Roman</vt:lpstr>
      <vt:lpstr>Wingdings</vt:lpstr>
      <vt:lpstr>1_Studio</vt:lpstr>
      <vt:lpstr>Dynamic Packet-filtering in High-speed Networks Using NetFPGAs</vt:lpstr>
      <vt:lpstr>Outline</vt:lpstr>
      <vt:lpstr>Introduction</vt:lpstr>
      <vt:lpstr>Outline</vt:lpstr>
      <vt:lpstr>Implementation-Packet Generator Architecture</vt:lpstr>
      <vt:lpstr>Implementation-Environment</vt:lpstr>
      <vt:lpstr>Implementation-Parsing</vt:lpstr>
      <vt:lpstr>Implementation-Parsing</vt:lpstr>
      <vt:lpstr>Implementation-Parsing</vt:lpstr>
      <vt:lpstr>Implementation-Filtering</vt:lpstr>
      <vt:lpstr>Outline</vt:lpstr>
      <vt:lpstr>Evaluation</vt:lpstr>
      <vt:lpstr>Evaluation-Latency</vt:lpstr>
      <vt:lpstr>Evaluation-Throughput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Background</dc:title>
  <dc:creator>USER</dc:creator>
  <cp:lastModifiedBy>YifangHuang</cp:lastModifiedBy>
  <cp:revision>225</cp:revision>
  <dcterms:created xsi:type="dcterms:W3CDTF">2017-09-12T08:36:35Z</dcterms:created>
  <dcterms:modified xsi:type="dcterms:W3CDTF">2017-11-15T02:07:56Z</dcterms:modified>
</cp:coreProperties>
</file>